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20.jpg" ContentType="image/jp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9" r:id="rId3"/>
    <p:sldId id="289" r:id="rId4"/>
    <p:sldId id="290" r:id="rId5"/>
    <p:sldId id="262" r:id="rId6"/>
    <p:sldId id="292" r:id="rId7"/>
    <p:sldId id="264" r:id="rId8"/>
    <p:sldId id="269" r:id="rId9"/>
    <p:sldId id="271" r:id="rId10"/>
    <p:sldId id="272" r:id="rId11"/>
    <p:sldId id="305" r:id="rId12"/>
    <p:sldId id="306" r:id="rId13"/>
    <p:sldId id="307" r:id="rId14"/>
    <p:sldId id="277" r:id="rId15"/>
    <p:sldId id="266" r:id="rId16"/>
    <p:sldId id="267" r:id="rId17"/>
    <p:sldId id="310" r:id="rId18"/>
    <p:sldId id="270" r:id="rId19"/>
    <p:sldId id="263" r:id="rId20"/>
    <p:sldId id="293" r:id="rId21"/>
    <p:sldId id="278" r:id="rId22"/>
    <p:sldId id="279" r:id="rId23"/>
    <p:sldId id="280" r:id="rId24"/>
    <p:sldId id="281" r:id="rId25"/>
    <p:sldId id="308" r:id="rId26"/>
    <p:sldId id="282" r:id="rId27"/>
    <p:sldId id="283" r:id="rId28"/>
    <p:sldId id="284" r:id="rId29"/>
    <p:sldId id="285" r:id="rId30"/>
    <p:sldId id="286" r:id="rId31"/>
    <p:sldId id="309" r:id="rId32"/>
    <p:sldId id="288" r:id="rId33"/>
    <p:sldId id="287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7857" autoAdjust="0"/>
  </p:normalViewPr>
  <p:slideViewPr>
    <p:cSldViewPr snapToGrid="0">
      <p:cViewPr varScale="1">
        <p:scale>
          <a:sx n="90" d="100"/>
          <a:sy n="90" d="100"/>
        </p:scale>
        <p:origin x="12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Brooks (RIB) | VIA" userId="d218e636-6c12-4060-8e5d-4173eee525b6" providerId="ADAL" clId="{DE7A9885-5201-42EB-A650-BB4C4EAE5F23}"/>
    <pc:docChg chg="delSld modSld">
      <pc:chgData name="Richard Brooks (RIB) | VIA" userId="d218e636-6c12-4060-8e5d-4173eee525b6" providerId="ADAL" clId="{DE7A9885-5201-42EB-A650-BB4C4EAE5F23}" dt="2023-09-25T07:52:37.194" v="39" actId="47"/>
      <pc:docMkLst>
        <pc:docMk/>
      </pc:docMkLst>
      <pc:sldChg chg="del">
        <pc:chgData name="Richard Brooks (RIB) | VIA" userId="d218e636-6c12-4060-8e5d-4173eee525b6" providerId="ADAL" clId="{DE7A9885-5201-42EB-A650-BB4C4EAE5F23}" dt="2023-09-22T11:10:06.603" v="0" actId="47"/>
        <pc:sldMkLst>
          <pc:docMk/>
          <pc:sldMk cId="2842649849" sldId="265"/>
        </pc:sldMkLst>
      </pc:sldChg>
      <pc:sldChg chg="del">
        <pc:chgData name="Richard Brooks (RIB) | VIA" userId="d218e636-6c12-4060-8e5d-4173eee525b6" providerId="ADAL" clId="{DE7A9885-5201-42EB-A650-BB4C4EAE5F23}" dt="2023-09-22T11:11:03.461" v="1" actId="47"/>
        <pc:sldMkLst>
          <pc:docMk/>
          <pc:sldMk cId="3200507535" sldId="273"/>
        </pc:sldMkLst>
      </pc:sldChg>
      <pc:sldChg chg="modSp mod">
        <pc:chgData name="Richard Brooks (RIB) | VIA" userId="d218e636-6c12-4060-8e5d-4173eee525b6" providerId="ADAL" clId="{DE7A9885-5201-42EB-A650-BB4C4EAE5F23}" dt="2023-09-22T11:12:21.109" v="26" actId="20577"/>
        <pc:sldMkLst>
          <pc:docMk/>
          <pc:sldMk cId="4292383749" sldId="282"/>
        </pc:sldMkLst>
        <pc:spChg chg="mod">
          <ac:chgData name="Richard Brooks (RIB) | VIA" userId="d218e636-6c12-4060-8e5d-4173eee525b6" providerId="ADAL" clId="{DE7A9885-5201-42EB-A650-BB4C4EAE5F23}" dt="2023-09-22T11:12:21.109" v="26" actId="20577"/>
          <ac:spMkLst>
            <pc:docMk/>
            <pc:sldMk cId="4292383749" sldId="282"/>
            <ac:spMk id="2" creationId="{00000000-0000-0000-0000-000000000000}"/>
          </ac:spMkLst>
        </pc:spChg>
      </pc:sldChg>
      <pc:sldChg chg="modSp mod">
        <pc:chgData name="Richard Brooks (RIB) | VIA" userId="d218e636-6c12-4060-8e5d-4173eee525b6" providerId="ADAL" clId="{DE7A9885-5201-42EB-A650-BB4C4EAE5F23}" dt="2023-09-25T07:51:31.900" v="38" actId="20577"/>
        <pc:sldMkLst>
          <pc:docMk/>
          <pc:sldMk cId="2069554104" sldId="290"/>
        </pc:sldMkLst>
        <pc:spChg chg="mod">
          <ac:chgData name="Richard Brooks (RIB) | VIA" userId="d218e636-6c12-4060-8e5d-4173eee525b6" providerId="ADAL" clId="{DE7A9885-5201-42EB-A650-BB4C4EAE5F23}" dt="2023-09-25T07:51:31.900" v="38" actId="20577"/>
          <ac:spMkLst>
            <pc:docMk/>
            <pc:sldMk cId="2069554104" sldId="290"/>
            <ac:spMk id="3" creationId="{00000000-0000-0000-0000-000000000000}"/>
          </ac:spMkLst>
        </pc:spChg>
      </pc:sldChg>
      <pc:sldChg chg="del">
        <pc:chgData name="Richard Brooks (RIB) | VIA" userId="d218e636-6c12-4060-8e5d-4173eee525b6" providerId="ADAL" clId="{DE7A9885-5201-42EB-A650-BB4C4EAE5F23}" dt="2023-09-25T07:52:37.194" v="39" actId="47"/>
        <pc:sldMkLst>
          <pc:docMk/>
          <pc:sldMk cId="0" sldId="302"/>
        </pc:sldMkLst>
      </pc:sldChg>
      <pc:sldChg chg="del">
        <pc:chgData name="Richard Brooks (RIB) | VIA" userId="d218e636-6c12-4060-8e5d-4173eee525b6" providerId="ADAL" clId="{DE7A9885-5201-42EB-A650-BB4C4EAE5F23}" dt="2023-09-22T11:11:48.963" v="2" actId="47"/>
        <pc:sldMkLst>
          <pc:docMk/>
          <pc:sldMk cId="3727796389" sldId="311"/>
        </pc:sldMkLst>
      </pc:sldChg>
    </pc:docChg>
  </pc:docChgLst>
  <pc:docChgLst>
    <pc:chgData name="Richard Brooks (RIB) | VIA" userId="d218e636-6c12-4060-8e5d-4173eee525b6" providerId="ADAL" clId="{ED18AE33-56C3-4987-8E90-37F0CE45D725}"/>
    <pc:docChg chg="undo custSel addSld delSld modSld sldOrd">
      <pc:chgData name="Richard Brooks (RIB) | VIA" userId="d218e636-6c12-4060-8e5d-4173eee525b6" providerId="ADAL" clId="{ED18AE33-56C3-4987-8E90-37F0CE45D725}" dt="2022-09-26T21:59:04.028" v="168" actId="1076"/>
      <pc:docMkLst>
        <pc:docMk/>
      </pc:docMkLst>
      <pc:sldChg chg="del">
        <pc:chgData name="Richard Brooks (RIB) | VIA" userId="d218e636-6c12-4060-8e5d-4173eee525b6" providerId="ADAL" clId="{ED18AE33-56C3-4987-8E90-37F0CE45D725}" dt="2022-09-26T21:32:10.353" v="0" actId="2696"/>
        <pc:sldMkLst>
          <pc:docMk/>
          <pc:sldMk cId="2110088464" sldId="260"/>
        </pc:sldMkLst>
      </pc:sldChg>
      <pc:sldChg chg="addSp delSp modSp add">
        <pc:chgData name="Richard Brooks (RIB) | VIA" userId="d218e636-6c12-4060-8e5d-4173eee525b6" providerId="ADAL" clId="{ED18AE33-56C3-4987-8E90-37F0CE45D725}" dt="2022-09-26T21:59:04.028" v="168" actId="1076"/>
        <pc:sldMkLst>
          <pc:docMk/>
          <pc:sldMk cId="0" sldId="263"/>
        </pc:sldMkLst>
        <pc:spChg chg="del mod">
          <ac:chgData name="Richard Brooks (RIB) | VIA" userId="d218e636-6c12-4060-8e5d-4173eee525b6" providerId="ADAL" clId="{ED18AE33-56C3-4987-8E90-37F0CE45D725}" dt="2022-09-26T21:58:57.156" v="166"/>
          <ac:spMkLst>
            <pc:docMk/>
            <pc:sldMk cId="0" sldId="263"/>
            <ac:spMk id="2" creationId="{00000000-0000-0000-0000-000000000000}"/>
          </ac:spMkLst>
        </pc:spChg>
        <pc:spChg chg="del">
          <ac:chgData name="Richard Brooks (RIB) | VIA" userId="d218e636-6c12-4060-8e5d-4173eee525b6" providerId="ADAL" clId="{ED18AE33-56C3-4987-8E90-37F0CE45D725}" dt="2022-09-26T21:59:01.085" v="167" actId="478"/>
          <ac:spMkLst>
            <pc:docMk/>
            <pc:sldMk cId="0" sldId="263"/>
            <ac:spMk id="4" creationId="{00000000-0000-0000-0000-000000000000}"/>
          </ac:spMkLst>
        </pc:spChg>
        <pc:spChg chg="del">
          <ac:chgData name="Richard Brooks (RIB) | VIA" userId="d218e636-6c12-4060-8e5d-4173eee525b6" providerId="ADAL" clId="{ED18AE33-56C3-4987-8E90-37F0CE45D725}" dt="2022-09-26T21:58:33.014" v="159" actId="478"/>
          <ac:spMkLst>
            <pc:docMk/>
            <pc:sldMk cId="0" sldId="263"/>
            <ac:spMk id="6" creationId="{00000000-0000-0000-0000-000000000000}"/>
          </ac:spMkLst>
        </pc:spChg>
        <pc:spChg chg="add mod">
          <ac:chgData name="Richard Brooks (RIB) | VIA" userId="d218e636-6c12-4060-8e5d-4173eee525b6" providerId="ADAL" clId="{ED18AE33-56C3-4987-8E90-37F0CE45D725}" dt="2022-09-26T21:58:51.720" v="163" actId="20577"/>
          <ac:spMkLst>
            <pc:docMk/>
            <pc:sldMk cId="0" sldId="263"/>
            <ac:spMk id="7" creationId="{73641771-1115-466F-92F4-46B9136543D5}"/>
          </ac:spMkLst>
        </pc:spChg>
        <pc:spChg chg="add del mod">
          <ac:chgData name="Richard Brooks (RIB) | VIA" userId="d218e636-6c12-4060-8e5d-4173eee525b6" providerId="ADAL" clId="{ED18AE33-56C3-4987-8E90-37F0CE45D725}" dt="2022-09-26T21:58:57.140" v="164" actId="478"/>
          <ac:spMkLst>
            <pc:docMk/>
            <pc:sldMk cId="0" sldId="263"/>
            <ac:spMk id="8" creationId="{12B99E33-232B-4144-8BC5-ABDE487DAEC2}"/>
          </ac:spMkLst>
        </pc:spChg>
        <pc:picChg chg="mod">
          <ac:chgData name="Richard Brooks (RIB) | VIA" userId="d218e636-6c12-4060-8e5d-4173eee525b6" providerId="ADAL" clId="{ED18AE33-56C3-4987-8E90-37F0CE45D725}" dt="2022-09-26T21:59:04.028" v="168" actId="1076"/>
          <ac:picMkLst>
            <pc:docMk/>
            <pc:sldMk cId="0" sldId="263"/>
            <ac:picMk id="3" creationId="{00000000-0000-0000-0000-000000000000}"/>
          </ac:picMkLst>
        </pc:picChg>
        <pc:picChg chg="del">
          <ac:chgData name="Richard Brooks (RIB) | VIA" userId="d218e636-6c12-4060-8e5d-4173eee525b6" providerId="ADAL" clId="{ED18AE33-56C3-4987-8E90-37F0CE45D725}" dt="2022-09-26T21:58:28.537" v="158" actId="478"/>
          <ac:picMkLst>
            <pc:docMk/>
            <pc:sldMk cId="0" sldId="263"/>
            <ac:picMk id="5" creationId="{00000000-0000-0000-0000-000000000000}"/>
          </ac:picMkLst>
        </pc:picChg>
      </pc:sldChg>
      <pc:sldChg chg="del">
        <pc:chgData name="Richard Brooks (RIB) | VIA" userId="d218e636-6c12-4060-8e5d-4173eee525b6" providerId="ADAL" clId="{ED18AE33-56C3-4987-8E90-37F0CE45D725}" dt="2022-09-26T21:32:13.578" v="1" actId="2696"/>
        <pc:sldMkLst>
          <pc:docMk/>
          <pc:sldMk cId="523146438" sldId="263"/>
        </pc:sldMkLst>
      </pc:sldChg>
      <pc:sldChg chg="del">
        <pc:chgData name="Richard Brooks (RIB) | VIA" userId="d218e636-6c12-4060-8e5d-4173eee525b6" providerId="ADAL" clId="{ED18AE33-56C3-4987-8E90-37F0CE45D725}" dt="2022-09-26T21:44:42.951" v="99" actId="2696"/>
        <pc:sldMkLst>
          <pc:docMk/>
          <pc:sldMk cId="1592601013" sldId="268"/>
        </pc:sldMkLst>
      </pc:sldChg>
      <pc:sldChg chg="ord">
        <pc:chgData name="Richard Brooks (RIB) | VIA" userId="d218e636-6c12-4060-8e5d-4173eee525b6" providerId="ADAL" clId="{ED18AE33-56C3-4987-8E90-37F0CE45D725}" dt="2022-09-26T21:54:37.516" v="156"/>
        <pc:sldMkLst>
          <pc:docMk/>
          <pc:sldMk cId="1719236908" sldId="287"/>
        </pc:sldMkLst>
      </pc:sldChg>
      <pc:sldChg chg="addSp delSp modSp delAnim">
        <pc:chgData name="Richard Brooks (RIB) | VIA" userId="d218e636-6c12-4060-8e5d-4173eee525b6" providerId="ADAL" clId="{ED18AE33-56C3-4987-8E90-37F0CE45D725}" dt="2022-09-26T21:54:07.961" v="155" actId="478"/>
        <pc:sldMkLst>
          <pc:docMk/>
          <pc:sldMk cId="1042106660" sldId="288"/>
        </pc:sldMkLst>
        <pc:spChg chg="add del mod">
          <ac:chgData name="Richard Brooks (RIB) | VIA" userId="d218e636-6c12-4060-8e5d-4173eee525b6" providerId="ADAL" clId="{ED18AE33-56C3-4987-8E90-37F0CE45D725}" dt="2022-09-26T21:54:03.406" v="154" actId="478"/>
          <ac:spMkLst>
            <pc:docMk/>
            <pc:sldMk cId="1042106660" sldId="288"/>
            <ac:spMk id="5" creationId="{0C2BE041-DB6D-4E4F-B208-22B398364597}"/>
          </ac:spMkLst>
        </pc:spChg>
        <pc:spChg chg="mod">
          <ac:chgData name="Richard Brooks (RIB) | VIA" userId="d218e636-6c12-4060-8e5d-4173eee525b6" providerId="ADAL" clId="{ED18AE33-56C3-4987-8E90-37F0CE45D725}" dt="2022-09-26T21:53:47.210" v="151" actId="27636"/>
          <ac:spMkLst>
            <pc:docMk/>
            <pc:sldMk cId="1042106660" sldId="288"/>
            <ac:spMk id="9" creationId="{00000000-0000-0000-0000-000000000000}"/>
          </ac:spMkLst>
        </pc:spChg>
        <pc:spChg chg="del">
          <ac:chgData name="Richard Brooks (RIB) | VIA" userId="d218e636-6c12-4060-8e5d-4173eee525b6" providerId="ADAL" clId="{ED18AE33-56C3-4987-8E90-37F0CE45D725}" dt="2022-09-26T21:54:07.961" v="155" actId="478"/>
          <ac:spMkLst>
            <pc:docMk/>
            <pc:sldMk cId="1042106660" sldId="288"/>
            <ac:spMk id="13" creationId="{00000000-0000-0000-0000-000000000000}"/>
          </ac:spMkLst>
        </pc:spChg>
        <pc:picChg chg="del">
          <ac:chgData name="Richard Brooks (RIB) | VIA" userId="d218e636-6c12-4060-8e5d-4173eee525b6" providerId="ADAL" clId="{ED18AE33-56C3-4987-8E90-37F0CE45D725}" dt="2022-09-26T21:53:49.992" v="152" actId="478"/>
          <ac:picMkLst>
            <pc:docMk/>
            <pc:sldMk cId="1042106660" sldId="288"/>
            <ac:picMk id="2" creationId="{00000000-0000-0000-0000-000000000000}"/>
          </ac:picMkLst>
        </pc:picChg>
        <pc:picChg chg="del">
          <ac:chgData name="Richard Brooks (RIB) | VIA" userId="d218e636-6c12-4060-8e5d-4173eee525b6" providerId="ADAL" clId="{ED18AE33-56C3-4987-8E90-37F0CE45D725}" dt="2022-09-26T21:53:57.710" v="153" actId="478"/>
          <ac:picMkLst>
            <pc:docMk/>
            <pc:sldMk cId="1042106660" sldId="288"/>
            <ac:picMk id="12" creationId="{00000000-0000-0000-0000-000000000000}"/>
          </ac:picMkLst>
        </pc:picChg>
      </pc:sldChg>
      <pc:sldChg chg="addSp delSp modSp add">
        <pc:chgData name="Richard Brooks (RIB) | VIA" userId="d218e636-6c12-4060-8e5d-4173eee525b6" providerId="ADAL" clId="{ED18AE33-56C3-4987-8E90-37F0CE45D725}" dt="2022-09-26T21:37:22.252" v="46" actId="1076"/>
        <pc:sldMkLst>
          <pc:docMk/>
          <pc:sldMk cId="0" sldId="302"/>
        </pc:sldMkLst>
        <pc:spChg chg="mod">
          <ac:chgData name="Richard Brooks (RIB) | VIA" userId="d218e636-6c12-4060-8e5d-4173eee525b6" providerId="ADAL" clId="{ED18AE33-56C3-4987-8E90-37F0CE45D725}" dt="2022-09-26T21:34:59.955" v="11" actId="20577"/>
          <ac:spMkLst>
            <pc:docMk/>
            <pc:sldMk cId="0" sldId="302"/>
            <ac:spMk id="2" creationId="{00000000-0000-0000-0000-000000000000}"/>
          </ac:spMkLst>
        </pc:spChg>
        <pc:spChg chg="mod">
          <ac:chgData name="Richard Brooks (RIB) | VIA" userId="d218e636-6c12-4060-8e5d-4173eee525b6" providerId="ADAL" clId="{ED18AE33-56C3-4987-8E90-37F0CE45D725}" dt="2022-09-26T21:36:41.304" v="44" actId="14100"/>
          <ac:spMkLst>
            <pc:docMk/>
            <pc:sldMk cId="0" sldId="302"/>
            <ac:spMk id="3" creationId="{00000000-0000-0000-0000-000000000000}"/>
          </ac:spMkLst>
        </pc:spChg>
        <pc:spChg chg="add del mod">
          <ac:chgData name="Richard Brooks (RIB) | VIA" userId="d218e636-6c12-4060-8e5d-4173eee525b6" providerId="ADAL" clId="{ED18AE33-56C3-4987-8E90-37F0CE45D725}" dt="2022-09-26T21:35:30.186" v="13" actId="478"/>
          <ac:spMkLst>
            <pc:docMk/>
            <pc:sldMk cId="0" sldId="302"/>
            <ac:spMk id="12" creationId="{74C38394-7866-47F2-9D3C-6A13DCB42A4B}"/>
          </ac:spMkLst>
        </pc:spChg>
        <pc:picChg chg="add mod">
          <ac:chgData name="Richard Brooks (RIB) | VIA" userId="d218e636-6c12-4060-8e5d-4173eee525b6" providerId="ADAL" clId="{ED18AE33-56C3-4987-8E90-37F0CE45D725}" dt="2022-09-26T21:37:22.252" v="46" actId="1076"/>
          <ac:picMkLst>
            <pc:docMk/>
            <pc:sldMk cId="0" sldId="302"/>
            <ac:picMk id="13" creationId="{2CE969B4-671F-49B4-9D9A-E9F2E41987B7}"/>
          </ac:picMkLst>
        </pc:picChg>
      </pc:sldChg>
      <pc:sldChg chg="addSp delSp modSp add del">
        <pc:chgData name="Richard Brooks (RIB) | VIA" userId="d218e636-6c12-4060-8e5d-4173eee525b6" providerId="ADAL" clId="{ED18AE33-56C3-4987-8E90-37F0CE45D725}" dt="2022-09-26T21:43:50.540" v="94" actId="2696"/>
        <pc:sldMkLst>
          <pc:docMk/>
          <pc:sldMk cId="0" sldId="303"/>
        </pc:sldMkLst>
        <pc:spChg chg="add del mod">
          <ac:chgData name="Richard Brooks (RIB) | VIA" userId="d218e636-6c12-4060-8e5d-4173eee525b6" providerId="ADAL" clId="{ED18AE33-56C3-4987-8E90-37F0CE45D725}" dt="2022-09-26T21:37:56.705" v="49" actId="478"/>
          <ac:spMkLst>
            <pc:docMk/>
            <pc:sldMk cId="0" sldId="303"/>
            <ac:spMk id="5" creationId="{E6AE54F2-CBBA-4E70-80BC-01657BC535D7}"/>
          </ac:spMkLst>
        </pc:spChg>
      </pc:sldChg>
      <pc:sldChg chg="add del">
        <pc:chgData name="Richard Brooks (RIB) | VIA" userId="d218e636-6c12-4060-8e5d-4173eee525b6" providerId="ADAL" clId="{ED18AE33-56C3-4987-8E90-37F0CE45D725}" dt="2022-09-26T21:44:11.022" v="98" actId="2696"/>
        <pc:sldMkLst>
          <pc:docMk/>
          <pc:sldMk cId="271360027" sldId="304"/>
        </pc:sldMkLst>
      </pc:sldChg>
      <pc:sldChg chg="addSp delSp modSp add">
        <pc:chgData name="Richard Brooks (RIB) | VIA" userId="d218e636-6c12-4060-8e5d-4173eee525b6" providerId="ADAL" clId="{ED18AE33-56C3-4987-8E90-37F0CE45D725}" dt="2022-09-26T21:43:54.168" v="95"/>
        <pc:sldMkLst>
          <pc:docMk/>
          <pc:sldMk cId="1691613733" sldId="305"/>
        </pc:sldMkLst>
        <pc:spChg chg="mod">
          <ac:chgData name="Richard Brooks (RIB) | VIA" userId="d218e636-6c12-4060-8e5d-4173eee525b6" providerId="ADAL" clId="{ED18AE33-56C3-4987-8E90-37F0CE45D725}" dt="2022-09-26T21:43:54.168" v="95"/>
          <ac:spMkLst>
            <pc:docMk/>
            <pc:sldMk cId="1691613733" sldId="305"/>
            <ac:spMk id="2" creationId="{00000000-0000-0000-0000-000000000000}"/>
          </ac:spMkLst>
        </pc:spChg>
        <pc:spChg chg="del mod">
          <ac:chgData name="Richard Brooks (RIB) | VIA" userId="d218e636-6c12-4060-8e5d-4173eee525b6" providerId="ADAL" clId="{ED18AE33-56C3-4987-8E90-37F0CE45D725}" dt="2022-09-26T21:39:03.470" v="57" actId="478"/>
          <ac:spMkLst>
            <pc:docMk/>
            <pc:sldMk cId="1691613733" sldId="305"/>
            <ac:spMk id="3" creationId="{00000000-0000-0000-0000-000000000000}"/>
          </ac:spMkLst>
        </pc:spChg>
        <pc:spChg chg="add del mod">
          <ac:chgData name="Richard Brooks (RIB) | VIA" userId="d218e636-6c12-4060-8e5d-4173eee525b6" providerId="ADAL" clId="{ED18AE33-56C3-4987-8E90-37F0CE45D725}" dt="2022-09-26T21:39:18.795" v="60" actId="478"/>
          <ac:spMkLst>
            <pc:docMk/>
            <pc:sldMk cId="1691613733" sldId="305"/>
            <ac:spMk id="6" creationId="{9C75E9AC-7BB7-4CA5-9BAC-00CA303750CD}"/>
          </ac:spMkLst>
        </pc:spChg>
        <pc:spChg chg="add mod">
          <ac:chgData name="Richard Brooks (RIB) | VIA" userId="d218e636-6c12-4060-8e5d-4173eee525b6" providerId="ADAL" clId="{ED18AE33-56C3-4987-8E90-37F0CE45D725}" dt="2022-09-26T21:43:27.706" v="92" actId="20577"/>
          <ac:spMkLst>
            <pc:docMk/>
            <pc:sldMk cId="1691613733" sldId="305"/>
            <ac:spMk id="7" creationId="{4B843A95-F99F-4EEA-A4FD-5F855C59B730}"/>
          </ac:spMkLst>
        </pc:spChg>
        <pc:picChg chg="del">
          <ac:chgData name="Richard Brooks (RIB) | VIA" userId="d218e636-6c12-4060-8e5d-4173eee525b6" providerId="ADAL" clId="{ED18AE33-56C3-4987-8E90-37F0CE45D725}" dt="2022-09-26T21:38:47.883" v="55" actId="478"/>
          <ac:picMkLst>
            <pc:docMk/>
            <pc:sldMk cId="1691613733" sldId="305"/>
            <ac:picMk id="4" creationId="{00000000-0000-0000-0000-000000000000}"/>
          </ac:picMkLst>
        </pc:picChg>
        <pc:picChg chg="add del mod">
          <ac:chgData name="Richard Brooks (RIB) | VIA" userId="d218e636-6c12-4060-8e5d-4173eee525b6" providerId="ADAL" clId="{ED18AE33-56C3-4987-8E90-37F0CE45D725}" dt="2022-09-26T21:38:45.857" v="54" actId="478"/>
          <ac:picMkLst>
            <pc:docMk/>
            <pc:sldMk cId="1691613733" sldId="305"/>
            <ac:picMk id="5" creationId="{07289E2E-3C06-48EC-BFCA-9437A84203E6}"/>
          </ac:picMkLst>
        </pc:picChg>
        <pc:picChg chg="add mod">
          <ac:chgData name="Richard Brooks (RIB) | VIA" userId="d218e636-6c12-4060-8e5d-4173eee525b6" providerId="ADAL" clId="{ED18AE33-56C3-4987-8E90-37F0CE45D725}" dt="2022-09-26T21:43:15.432" v="91" actId="1035"/>
          <ac:picMkLst>
            <pc:docMk/>
            <pc:sldMk cId="1691613733" sldId="305"/>
            <ac:picMk id="8" creationId="{7D19A87D-B305-4727-8092-3CCF62D0604C}"/>
          </ac:picMkLst>
        </pc:picChg>
      </pc:sldChg>
      <pc:sldChg chg="addSp modSp add">
        <pc:chgData name="Richard Brooks (RIB) | VIA" userId="d218e636-6c12-4060-8e5d-4173eee525b6" providerId="ADAL" clId="{ED18AE33-56C3-4987-8E90-37F0CE45D725}" dt="2022-09-26T21:44:01.961" v="96"/>
        <pc:sldMkLst>
          <pc:docMk/>
          <pc:sldMk cId="2910683720" sldId="306"/>
        </pc:sldMkLst>
        <pc:spChg chg="mod">
          <ac:chgData name="Richard Brooks (RIB) | VIA" userId="d218e636-6c12-4060-8e5d-4173eee525b6" providerId="ADAL" clId="{ED18AE33-56C3-4987-8E90-37F0CE45D725}" dt="2022-09-26T21:44:01.961" v="96"/>
          <ac:spMkLst>
            <pc:docMk/>
            <pc:sldMk cId="2910683720" sldId="306"/>
            <ac:spMk id="2" creationId="{00000000-0000-0000-0000-000000000000}"/>
          </ac:spMkLst>
        </pc:spChg>
        <pc:spChg chg="mod">
          <ac:chgData name="Richard Brooks (RIB) | VIA" userId="d218e636-6c12-4060-8e5d-4173eee525b6" providerId="ADAL" clId="{ED18AE33-56C3-4987-8E90-37F0CE45D725}" dt="2022-09-26T21:43:34.400" v="93" actId="20577"/>
          <ac:spMkLst>
            <pc:docMk/>
            <pc:sldMk cId="2910683720" sldId="306"/>
            <ac:spMk id="7" creationId="{4B843A95-F99F-4EEA-A4FD-5F855C59B730}"/>
          </ac:spMkLst>
        </pc:spChg>
        <pc:picChg chg="add mod">
          <ac:chgData name="Richard Brooks (RIB) | VIA" userId="d218e636-6c12-4060-8e5d-4173eee525b6" providerId="ADAL" clId="{ED18AE33-56C3-4987-8E90-37F0CE45D725}" dt="2022-09-26T21:41:21.699" v="80" actId="1038"/>
          <ac:picMkLst>
            <pc:docMk/>
            <pc:sldMk cId="2910683720" sldId="306"/>
            <ac:picMk id="3" creationId="{538C86A5-A2D2-49B4-844A-55FABE6EAFDE}"/>
          </ac:picMkLst>
        </pc:picChg>
      </pc:sldChg>
      <pc:sldChg chg="addSp delSp modSp add">
        <pc:chgData name="Richard Brooks (RIB) | VIA" userId="d218e636-6c12-4060-8e5d-4173eee525b6" providerId="ADAL" clId="{ED18AE33-56C3-4987-8E90-37F0CE45D725}" dt="2022-09-26T21:44:07.462" v="97"/>
        <pc:sldMkLst>
          <pc:docMk/>
          <pc:sldMk cId="3757863923" sldId="307"/>
        </pc:sldMkLst>
        <pc:spChg chg="mod">
          <ac:chgData name="Richard Brooks (RIB) | VIA" userId="d218e636-6c12-4060-8e5d-4173eee525b6" providerId="ADAL" clId="{ED18AE33-56C3-4987-8E90-37F0CE45D725}" dt="2022-09-26T21:44:07.462" v="97"/>
          <ac:spMkLst>
            <pc:docMk/>
            <pc:sldMk cId="3757863923" sldId="307"/>
            <ac:spMk id="2" creationId="{00000000-0000-0000-0000-000000000000}"/>
          </ac:spMkLst>
        </pc:spChg>
        <pc:picChg chg="add mod">
          <ac:chgData name="Richard Brooks (RIB) | VIA" userId="d218e636-6c12-4060-8e5d-4173eee525b6" providerId="ADAL" clId="{ED18AE33-56C3-4987-8E90-37F0CE45D725}" dt="2022-09-26T21:40:32.624" v="70" actId="1076"/>
          <ac:picMkLst>
            <pc:docMk/>
            <pc:sldMk cId="3757863923" sldId="307"/>
            <ac:picMk id="3" creationId="{230AC82D-4A85-48F7-80B5-D67CA1D5A6EE}"/>
          </ac:picMkLst>
        </pc:picChg>
        <pc:picChg chg="add del mod">
          <ac:chgData name="Richard Brooks (RIB) | VIA" userId="d218e636-6c12-4060-8e5d-4173eee525b6" providerId="ADAL" clId="{ED18AE33-56C3-4987-8E90-37F0CE45D725}" dt="2022-09-26T21:40:15.608" v="68" actId="478"/>
          <ac:picMkLst>
            <pc:docMk/>
            <pc:sldMk cId="3757863923" sldId="307"/>
            <ac:picMk id="4" creationId="{F340BEA6-C27A-4EFB-A7CF-978EE1A40A26}"/>
          </ac:picMkLst>
        </pc:picChg>
      </pc:sldChg>
      <pc:sldChg chg="modSp add">
        <pc:chgData name="Richard Brooks (RIB) | VIA" userId="d218e636-6c12-4060-8e5d-4173eee525b6" providerId="ADAL" clId="{ED18AE33-56C3-4987-8E90-37F0CE45D725}" dt="2022-09-26T21:47:01.452" v="106" actId="14100"/>
        <pc:sldMkLst>
          <pc:docMk/>
          <pc:sldMk cId="0" sldId="308"/>
        </pc:sldMkLst>
        <pc:spChg chg="mod">
          <ac:chgData name="Richard Brooks (RIB) | VIA" userId="d218e636-6c12-4060-8e5d-4173eee525b6" providerId="ADAL" clId="{ED18AE33-56C3-4987-8E90-37F0CE45D725}" dt="2022-09-26T21:47:01.452" v="106" actId="14100"/>
          <ac:spMkLst>
            <pc:docMk/>
            <pc:sldMk cId="0" sldId="308"/>
            <ac:spMk id="21" creationId="{00000000-0000-0000-0000-000000000000}"/>
          </ac:spMkLst>
        </pc:spChg>
      </pc:sldChg>
      <pc:sldChg chg="add">
        <pc:chgData name="Richard Brooks (RIB) | VIA" userId="d218e636-6c12-4060-8e5d-4173eee525b6" providerId="ADAL" clId="{ED18AE33-56C3-4987-8E90-37F0CE45D725}" dt="2022-09-26T21:47:19.758" v="107"/>
        <pc:sldMkLst>
          <pc:docMk/>
          <pc:sldMk cId="0" sldId="309"/>
        </pc:sldMkLst>
      </pc:sldChg>
      <pc:sldChg chg="addSp delSp modSp add del">
        <pc:chgData name="Richard Brooks (RIB) | VIA" userId="d218e636-6c12-4060-8e5d-4173eee525b6" providerId="ADAL" clId="{ED18AE33-56C3-4987-8E90-37F0CE45D725}" dt="2022-09-26T21:53:03.809" v="147" actId="2696"/>
        <pc:sldMkLst>
          <pc:docMk/>
          <pc:sldMk cId="1749215026" sldId="310"/>
        </pc:sldMkLst>
        <pc:spChg chg="mod">
          <ac:chgData name="Richard Brooks (RIB) | VIA" userId="d218e636-6c12-4060-8e5d-4173eee525b6" providerId="ADAL" clId="{ED18AE33-56C3-4987-8E90-37F0CE45D725}" dt="2022-09-26T21:52:11.281" v="139" actId="14100"/>
          <ac:spMkLst>
            <pc:docMk/>
            <pc:sldMk cId="1749215026" sldId="310"/>
            <ac:spMk id="9" creationId="{00000000-0000-0000-0000-000000000000}"/>
          </ac:spMkLst>
        </pc:spChg>
        <pc:spChg chg="add mod">
          <ac:chgData name="Richard Brooks (RIB) | VIA" userId="d218e636-6c12-4060-8e5d-4173eee525b6" providerId="ADAL" clId="{ED18AE33-56C3-4987-8E90-37F0CE45D725}" dt="2022-09-26T21:50:59.060" v="122" actId="2711"/>
          <ac:spMkLst>
            <pc:docMk/>
            <pc:sldMk cId="1749215026" sldId="310"/>
            <ac:spMk id="14" creationId="{6F037FF6-B9D5-44C9-AA51-285FF8564200}"/>
          </ac:spMkLst>
        </pc:spChg>
        <pc:picChg chg="mod">
          <ac:chgData name="Richard Brooks (RIB) | VIA" userId="d218e636-6c12-4060-8e5d-4173eee525b6" providerId="ADAL" clId="{ED18AE33-56C3-4987-8E90-37F0CE45D725}" dt="2022-09-26T21:52:12.892" v="140" actId="1076"/>
          <ac:picMkLst>
            <pc:docMk/>
            <pc:sldMk cId="1749215026" sldId="310"/>
            <ac:picMk id="2" creationId="{00000000-0000-0000-0000-000000000000}"/>
          </ac:picMkLst>
        </pc:picChg>
        <pc:picChg chg="add mod">
          <ac:chgData name="Richard Brooks (RIB) | VIA" userId="d218e636-6c12-4060-8e5d-4173eee525b6" providerId="ADAL" clId="{ED18AE33-56C3-4987-8E90-37F0CE45D725}" dt="2022-09-26T21:51:55.105" v="134" actId="1076"/>
          <ac:picMkLst>
            <pc:docMk/>
            <pc:sldMk cId="1749215026" sldId="310"/>
            <ac:picMk id="4" creationId="{CF8B6684-9B3A-4B20-9364-8912A2B1EAE9}"/>
          </ac:picMkLst>
        </pc:picChg>
        <pc:picChg chg="del">
          <ac:chgData name="Richard Brooks (RIB) | VIA" userId="d218e636-6c12-4060-8e5d-4173eee525b6" providerId="ADAL" clId="{ED18AE33-56C3-4987-8E90-37F0CE45D725}" dt="2022-09-26T21:49:46.808" v="109" actId="478"/>
          <ac:picMkLst>
            <pc:docMk/>
            <pc:sldMk cId="1749215026" sldId="310"/>
            <ac:picMk id="11" creationId="{00000000-0000-0000-0000-000000000000}"/>
          </ac:picMkLst>
        </pc:picChg>
        <pc:picChg chg="add mod">
          <ac:chgData name="Richard Brooks (RIB) | VIA" userId="d218e636-6c12-4060-8e5d-4173eee525b6" providerId="ADAL" clId="{ED18AE33-56C3-4987-8E90-37F0CE45D725}" dt="2022-09-26T21:50:31.442" v="119" actId="1076"/>
          <ac:picMkLst>
            <pc:docMk/>
            <pc:sldMk cId="1749215026" sldId="310"/>
            <ac:picMk id="16" creationId="{6C1FBAFE-CDDD-4EBD-8FEE-2B6D39BD53E2}"/>
          </ac:picMkLst>
        </pc:picChg>
        <pc:cxnChg chg="del mod">
          <ac:chgData name="Richard Brooks (RIB) | VIA" userId="d218e636-6c12-4060-8e5d-4173eee525b6" providerId="ADAL" clId="{ED18AE33-56C3-4987-8E90-37F0CE45D725}" dt="2022-09-26T21:49:50.751" v="110" actId="478"/>
          <ac:cxnSpMkLst>
            <pc:docMk/>
            <pc:sldMk cId="1749215026" sldId="310"/>
            <ac:cxnSpMk id="15" creationId="{00000000-0000-0000-0000-000000000000}"/>
          </ac:cxnSpMkLst>
        </pc:cxnChg>
        <pc:cxnChg chg="del">
          <ac:chgData name="Richard Brooks (RIB) | VIA" userId="d218e636-6c12-4060-8e5d-4173eee525b6" providerId="ADAL" clId="{ED18AE33-56C3-4987-8E90-37F0CE45D725}" dt="2022-09-26T21:49:50.751" v="110" actId="478"/>
          <ac:cxnSpMkLst>
            <pc:docMk/>
            <pc:sldMk cId="1749215026" sldId="310"/>
            <ac:cxnSpMk id="23" creationId="{00000000-0000-0000-0000-000000000000}"/>
          </ac:cxnSpMkLst>
        </pc:cxnChg>
      </pc:sldChg>
      <pc:sldChg chg="add">
        <pc:chgData name="Richard Brooks (RIB) | VIA" userId="d218e636-6c12-4060-8e5d-4173eee525b6" providerId="ADAL" clId="{ED18AE33-56C3-4987-8E90-37F0CE45D725}" dt="2022-09-26T21:53:12.662" v="149"/>
        <pc:sldMkLst>
          <pc:docMk/>
          <pc:sldMk cId="1791677830" sldId="310"/>
        </pc:sldMkLst>
      </pc:sldChg>
      <pc:sldChg chg="add">
        <pc:chgData name="Richard Brooks (RIB) | VIA" userId="d218e636-6c12-4060-8e5d-4173eee525b6" providerId="ADAL" clId="{ED18AE33-56C3-4987-8E90-37F0CE45D725}" dt="2022-09-26T21:53:12.662" v="149"/>
        <pc:sldMkLst>
          <pc:docMk/>
          <pc:sldMk cId="3727796389" sldId="311"/>
        </pc:sldMkLst>
        <pc:spChg chg="mod">
          <ac:chgData name="Richard Brooks (RIB) | VIA" userId="d218e636-6c12-4060-8e5d-4173eee525b6" providerId="ADAL" clId="{ED18AE33-56C3-4987-8E90-37F0CE45D725}" dt="2022-09-26T21:52:43.388" v="144" actId="1076"/>
          <ac:spMkLst>
            <pc:docMk/>
            <pc:sldMk cId="3727796389" sldId="311"/>
            <ac:spMk id="3" creationId="{00000000-0000-0000-0000-000000000000}"/>
          </ac:spMkLst>
        </pc:spChg>
        <pc:spChg chg="add del mod">
          <ac:chgData name="Richard Brooks (RIB) | VIA" userId="d218e636-6c12-4060-8e5d-4173eee525b6" providerId="ADAL" clId="{ED18AE33-56C3-4987-8E90-37F0CE45D725}" dt="2022-09-26T21:52:38.004" v="143" actId="478"/>
          <ac:spMkLst>
            <pc:docMk/>
            <pc:sldMk cId="3727796389" sldId="311"/>
            <ac:spMk id="10" creationId="{E144B413-E56E-486F-9F7A-235CB322E6FC}"/>
          </ac:spMkLst>
        </pc:spChg>
        <pc:grpChg chg="mod">
          <ac:chgData name="Richard Brooks (RIB) | VIA" userId="d218e636-6c12-4060-8e5d-4173eee525b6" providerId="ADAL" clId="{ED18AE33-56C3-4987-8E90-37F0CE45D725}" dt="2022-09-26T21:52:50.732" v="146" actId="1076"/>
          <ac:grpSpMkLst>
            <pc:docMk/>
            <pc:sldMk cId="3727796389" sldId="311"/>
            <ac:grpSpMk id="5" creationId="{00000000-0000-0000-0000-000000000000}"/>
          </ac:grpSpMkLst>
        </pc:grpChg>
        <pc:picChg chg="mod">
          <ac:chgData name="Richard Brooks (RIB) | VIA" userId="d218e636-6c12-4060-8e5d-4173eee525b6" providerId="ADAL" clId="{ED18AE33-56C3-4987-8E90-37F0CE45D725}" dt="2022-09-26T21:52:46.767" v="145" actId="1076"/>
          <ac:picMkLst>
            <pc:docMk/>
            <pc:sldMk cId="3727796389" sldId="311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7F6BF-5740-4B1A-A840-5E40E9C38229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437E5-013C-42BD-8B14-5E978E2AC1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55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47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46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092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9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3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7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9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29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60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5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00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9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u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27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75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23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95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970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437E5-013C-42BD-8B14-5E978E2AC1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3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D1791-4A49-45C3-9762-FAEE559D33FF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82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02C3F-2BE0-468A-B64A-7F69CA779297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5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D936-61FF-4044-9ED6-5F211F18F106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27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168C-46A9-441D-9BF8-9F85E4C455B0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52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4F01C-5338-4166-94DF-C08643EE04F7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43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57749E-9F6E-4DA8-B8AA-C00A75FCFDFF}" type="datetime1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94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71E10-49F2-43EE-868E-C8904DF73D1B}" type="datetime1">
              <a:rPr lang="en-US" smtClean="0"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16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DAEE-4445-4667-BEEB-A2D5E0792F07}" type="datetime1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346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FC103-3539-46AD-ABBB-E0FDE5EBD1D2}" type="datetime1">
              <a:rPr lang="en-US" smtClean="0"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081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71C65-5BDA-4A7B-B9CE-80C28A79AE82}" type="datetime1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2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56DC7-8F87-42BD-8C04-5DB807E368D7}" type="datetime1">
              <a:rPr lang="en-US" smtClean="0"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652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337B2-CAE9-4652-8095-06548742FB43}" type="datetime1">
              <a:rPr lang="en-US" smtClean="0"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Machine Learning (cluster analysis) - Line Lindhardt Egsgaard (lile@via.dk)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7FD05-A6E2-47A7-AAF4-975A5BB80D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42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jpg"/><Relationship Id="rId4" Type="http://schemas.openxmlformats.org/officeDocument/2006/relationships/image" Target="../media/image4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33154"/>
            <a:ext cx="9144000" cy="2387600"/>
          </a:xfrm>
        </p:spPr>
        <p:txBody>
          <a:bodyPr/>
          <a:lstStyle/>
          <a:p>
            <a:r>
              <a:rPr lang="en-US" dirty="0"/>
              <a:t>Cluster analysis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012829"/>
            <a:ext cx="9144000" cy="1655762"/>
          </a:xfrm>
        </p:spPr>
        <p:txBody>
          <a:bodyPr/>
          <a:lstStyle/>
          <a:p>
            <a:r>
              <a:rPr lang="en-US" dirty="0"/>
              <a:t>Richard Brooks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6691" t="7028" r="52732" b="8163"/>
          <a:stretch/>
        </p:blipFill>
        <p:spPr>
          <a:xfrm>
            <a:off x="0" y="0"/>
            <a:ext cx="3553097" cy="3713084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9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Importance of choosing the initial centroids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8888"/>
          <a:stretch/>
        </p:blipFill>
        <p:spPr>
          <a:xfrm>
            <a:off x="1715386" y="1528197"/>
            <a:ext cx="8761227" cy="532980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701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da-DK" spc="-18" dirty="0" err="1">
                <a:latin typeface="Calibri"/>
                <a:cs typeface="Calibri"/>
              </a:rPr>
              <a:t>Initialization</a:t>
            </a:r>
            <a:r>
              <a:rPr spc="-115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methods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B843A95-F99F-4EEA-A4FD-5F855C59B730}"/>
              </a:ext>
            </a:extLst>
          </p:cNvPr>
          <p:cNvSpPr txBox="1"/>
          <p:nvPr/>
        </p:nvSpPr>
        <p:spPr>
          <a:xfrm>
            <a:off x="634764" y="1443355"/>
            <a:ext cx="7005320" cy="1831271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4F81B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Random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Usually,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index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Ensures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centers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near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Issue: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nearby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points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4F81BD"/>
              </a:buClr>
              <a:buFont typeface="Arial"/>
              <a:buChar char="–"/>
            </a:pPr>
            <a:endParaRPr sz="1850" dirty="0">
              <a:latin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19A87D-B305-4727-8092-3CCF62D06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238" y="483878"/>
            <a:ext cx="3077004" cy="380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3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da-DK" spc="-18" dirty="0" err="1">
                <a:latin typeface="Calibri"/>
                <a:cs typeface="Calibri"/>
              </a:rPr>
              <a:t>Initialization</a:t>
            </a:r>
            <a:r>
              <a:rPr spc="-115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methods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B843A95-F99F-4EEA-A4FD-5F855C59B730}"/>
              </a:ext>
            </a:extLst>
          </p:cNvPr>
          <p:cNvSpPr txBox="1"/>
          <p:nvPr/>
        </p:nvSpPr>
        <p:spPr>
          <a:xfrm>
            <a:off x="634764" y="1443355"/>
            <a:ext cx="7005320" cy="3588162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4F81B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Random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Usually,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index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Ensures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centers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near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Issue: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nearby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points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4F81BD"/>
              </a:buClr>
              <a:buFont typeface="Arial"/>
              <a:buChar char="–"/>
            </a:pPr>
            <a:endParaRPr sz="18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4F81B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Distance-</a:t>
            </a:r>
            <a:r>
              <a:rPr sz="2400" spc="-20" dirty="0">
                <a:latin typeface="Calibri"/>
                <a:cs typeface="Calibri"/>
              </a:rPr>
              <a:t>based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Start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point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Find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farthest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 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clusters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chosen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 </a:t>
            </a:r>
            <a:r>
              <a:rPr sz="2000" spc="-25" dirty="0">
                <a:latin typeface="Calibri"/>
                <a:cs typeface="Calibri"/>
              </a:rPr>
              <a:t>far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Issue: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outliers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4F81BD"/>
              </a:buClr>
              <a:buFont typeface="Arial"/>
              <a:buChar char="–"/>
            </a:pPr>
            <a:endParaRPr sz="1850" dirty="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8C86A5-A2D2-49B4-844A-55FABE6EA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7600" y="365125"/>
            <a:ext cx="3124636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3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83694"/>
            <a:ext cx="10515600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lang="da-DK" spc="-18" dirty="0" err="1">
                <a:latin typeface="Calibri"/>
                <a:cs typeface="Calibri"/>
              </a:rPr>
              <a:t>Initialization</a:t>
            </a:r>
            <a:r>
              <a:rPr spc="-115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methods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B843A95-F99F-4EEA-A4FD-5F855C59B730}"/>
              </a:ext>
            </a:extLst>
          </p:cNvPr>
          <p:cNvSpPr txBox="1"/>
          <p:nvPr/>
        </p:nvSpPr>
        <p:spPr>
          <a:xfrm>
            <a:off x="634764" y="1443355"/>
            <a:ext cx="7005320" cy="50495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lr>
                <a:srgbClr val="4F81B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Random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Usually,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index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Ensures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centers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near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some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Issue: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nearby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points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4F81BD"/>
              </a:buClr>
              <a:buFont typeface="Arial"/>
              <a:buChar char="–"/>
            </a:pPr>
            <a:endParaRPr sz="18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Clr>
                <a:srgbClr val="4F81B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spc="-10" dirty="0">
                <a:latin typeface="Calibri"/>
                <a:cs typeface="Calibri"/>
              </a:rPr>
              <a:t>Distance-</a:t>
            </a:r>
            <a:r>
              <a:rPr sz="2400" spc="-20" dirty="0">
                <a:latin typeface="Calibri"/>
                <a:cs typeface="Calibri"/>
              </a:rPr>
              <a:t>based</a:t>
            </a:r>
            <a:endParaRPr sz="24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5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Start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one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random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point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Find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farthest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 the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clusters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chosen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so </a:t>
            </a:r>
            <a:r>
              <a:rPr sz="2000" spc="-25" dirty="0">
                <a:latin typeface="Calibri"/>
                <a:cs typeface="Calibri"/>
              </a:rPr>
              <a:t>far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Issue: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may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outliers</a:t>
            </a:r>
            <a:endParaRPr sz="2000" dirty="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4F81BD"/>
              </a:buClr>
              <a:buFont typeface="Arial"/>
              <a:buChar char="–"/>
            </a:pPr>
            <a:endParaRPr sz="185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4F81B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Calibri"/>
                <a:cs typeface="Calibri"/>
              </a:rPr>
              <a:t>Random +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distance </a:t>
            </a:r>
            <a:r>
              <a:rPr sz="2400" spc="-10" dirty="0">
                <a:latin typeface="Calibri"/>
                <a:cs typeface="Calibri"/>
              </a:rPr>
              <a:t>(“k-</a:t>
            </a:r>
            <a:r>
              <a:rPr sz="2400" dirty="0">
                <a:latin typeface="Calibri"/>
                <a:cs typeface="Calibri"/>
              </a:rPr>
              <a:t>means++”)</a:t>
            </a:r>
            <a:r>
              <a:rPr sz="2400" spc="-5" dirty="0"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66FF"/>
                </a:solidFill>
                <a:latin typeface="Calibri"/>
                <a:cs typeface="Calibri"/>
              </a:rPr>
              <a:t>(Arthur &amp;</a:t>
            </a:r>
            <a:r>
              <a:rPr sz="1600" spc="-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3366FF"/>
                </a:solidFill>
                <a:latin typeface="Calibri"/>
                <a:cs typeface="Calibri"/>
              </a:rPr>
              <a:t>Vassilvitskii,</a:t>
            </a:r>
            <a:r>
              <a:rPr sz="1600" spc="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3366FF"/>
                </a:solidFill>
                <a:latin typeface="Calibri"/>
                <a:cs typeface="Calibri"/>
              </a:rPr>
              <a:t>2007)</a:t>
            </a:r>
            <a:endParaRPr sz="16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52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Choose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next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points “far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but </a:t>
            </a:r>
            <a:r>
              <a:rPr sz="2000" spc="-10" dirty="0">
                <a:latin typeface="Calibri"/>
                <a:cs typeface="Calibri"/>
              </a:rPr>
              <a:t>randomly”</a:t>
            </a:r>
            <a:endParaRPr sz="2000" dirty="0">
              <a:latin typeface="Calibri"/>
              <a:cs typeface="Calibri"/>
            </a:endParaRPr>
          </a:p>
          <a:p>
            <a:pPr marL="927100">
              <a:lnSpc>
                <a:spcPct val="100000"/>
              </a:lnSpc>
              <a:spcBef>
                <a:spcPts val="500"/>
              </a:spcBef>
            </a:pPr>
            <a:r>
              <a:rPr sz="2000" dirty="0">
                <a:latin typeface="Calibri"/>
                <a:cs typeface="Calibri"/>
              </a:rPr>
              <a:t>p(x)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500" dirty="0">
                <a:latin typeface="Lucida Sans Unicode"/>
                <a:cs typeface="Lucida Sans Unicode"/>
              </a:rPr>
              <a:t>/</a:t>
            </a:r>
            <a:r>
              <a:rPr sz="2000" spc="-18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Calibri"/>
                <a:cs typeface="Calibri"/>
              </a:rPr>
              <a:t>squared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distance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from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x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current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centers</a:t>
            </a:r>
            <a:endParaRPr sz="2000" dirty="0">
              <a:latin typeface="Calibri"/>
              <a:cs typeface="Calibri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lr>
                <a:srgbClr val="4F81BD"/>
              </a:buClr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2000" dirty="0">
                <a:latin typeface="Calibri"/>
                <a:cs typeface="Calibri"/>
              </a:rPr>
              <a:t>Likely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put 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cluster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far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away,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a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region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 lots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of </a:t>
            </a:r>
            <a:r>
              <a:rPr sz="2000" spc="-20" dirty="0">
                <a:latin typeface="Calibri"/>
                <a:cs typeface="Calibri"/>
              </a:rPr>
              <a:t>data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0AC82D-4A85-48F7-80B5-D67CA1D5A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504" y="365125"/>
            <a:ext cx="3153215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63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Choosing centroids with K-means++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9344" y="1825625"/>
            <a:ext cx="8533312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3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Assigning points to the closest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you define “closest”?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9793"/>
            <a:ext cx="4499344" cy="410136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7065292" y="2245279"/>
            <a:ext cx="4992072" cy="3070465"/>
            <a:chOff x="7065292" y="2245279"/>
            <a:chExt cx="4992072" cy="307046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61028" y="2686844"/>
              <a:ext cx="4800600" cy="26289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65292" y="2245279"/>
              <a:ext cx="49920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Clustering with 2 different distance measures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1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How do you choose a distance measure?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8155"/>
            <a:ext cx="4281681" cy="43513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58809" y="2913321"/>
            <a:ext cx="647522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/>
              <a:t>There is no simple answer to this question</a:t>
            </a:r>
          </a:p>
          <a:p>
            <a:endParaRPr lang="en-US" sz="4400" dirty="0"/>
          </a:p>
          <a:p>
            <a:r>
              <a:rPr lang="en-US" sz="2800" dirty="0"/>
              <a:t>The most used (and simple) distance measure is the Euclidian distance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Determining the number of clusters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446603" y="3668139"/>
            <a:ext cx="6417335" cy="3053336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The “elbow” method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Compute clustering algorithm (e.g., K-means clustering) for different values of K. For instance, by varying k from 1 to 10 clusters.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For each k, calculate the total within-cluster sum of square (</a:t>
            </a:r>
            <a:r>
              <a:rPr lang="en-US" sz="2600" dirty="0" err="1"/>
              <a:t>wss</a:t>
            </a:r>
            <a:r>
              <a:rPr lang="en-US" sz="2600" dirty="0"/>
              <a:t>).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Plot the curve of </a:t>
            </a:r>
            <a:r>
              <a:rPr lang="en-US" sz="2600" dirty="0" err="1"/>
              <a:t>wss</a:t>
            </a:r>
            <a:r>
              <a:rPr lang="en-US" sz="2600" dirty="0"/>
              <a:t> according to the number of clusters k.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The location of a bend (elbow) in the plot is generally considered as an indicator of the appropriate number of clusters</a:t>
            </a:r>
          </a:p>
        </p:txBody>
      </p:sp>
      <p:pic>
        <p:nvPicPr>
          <p:cNvPr id="12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71" y="3668139"/>
            <a:ext cx="3992526" cy="2994395"/>
          </a:xfrm>
        </p:spPr>
      </p:pic>
      <p:sp>
        <p:nvSpPr>
          <p:cNvPr id="13" name="TextBox 12"/>
          <p:cNvSpPr txBox="1"/>
          <p:nvPr/>
        </p:nvSpPr>
        <p:spPr>
          <a:xfrm>
            <a:off x="8910084" y="4253433"/>
            <a:ext cx="1291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Hierarchical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K-means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8690" t="27698" r="62084" b="45132"/>
          <a:stretch/>
        </p:blipFill>
        <p:spPr>
          <a:xfrm>
            <a:off x="7538920" y="3866043"/>
            <a:ext cx="3763927" cy="29919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17</a:t>
            </a:fld>
            <a:endParaRPr lang="en-US"/>
          </a:p>
        </p:txBody>
      </p:sp>
      <p:sp>
        <p:nvSpPr>
          <p:cNvPr id="14" name="object 3">
            <a:extLst>
              <a:ext uri="{FF2B5EF4-FFF2-40B4-BE49-F238E27FC236}">
                <a16:creationId xmlns:a16="http://schemas.microsoft.com/office/drawing/2014/main" id="{6F037FF6-B9D5-44C9-AA51-285FF8564200}"/>
              </a:ext>
            </a:extLst>
          </p:cNvPr>
          <p:cNvSpPr txBox="1"/>
          <p:nvPr/>
        </p:nvSpPr>
        <p:spPr>
          <a:xfrm>
            <a:off x="884146" y="1548605"/>
            <a:ext cx="4451985" cy="206210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4F81BD"/>
              </a:buClr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cs typeface="Arial"/>
              </a:rPr>
              <a:t>With</a:t>
            </a:r>
            <a:r>
              <a:rPr sz="2000" spc="-5" dirty="0">
                <a:cs typeface="Arial"/>
              </a:rPr>
              <a:t> </a:t>
            </a:r>
            <a:r>
              <a:rPr sz="2000" dirty="0">
                <a:cs typeface="Arial"/>
              </a:rPr>
              <a:t>cost</a:t>
            </a:r>
            <a:r>
              <a:rPr sz="2000" spc="-10" dirty="0">
                <a:cs typeface="Arial"/>
              </a:rPr>
              <a:t> function</a:t>
            </a:r>
            <a:endParaRPr sz="2000" dirty="0">
              <a:cs typeface="Arial"/>
            </a:endParaRPr>
          </a:p>
          <a:p>
            <a:pPr>
              <a:lnSpc>
                <a:spcPct val="100000"/>
              </a:lnSpc>
              <a:buClr>
                <a:srgbClr val="4F81BD"/>
              </a:buClr>
              <a:buFont typeface="Arial"/>
              <a:buChar char="•"/>
            </a:pPr>
            <a:endParaRPr sz="2400" dirty="0"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F81BD"/>
              </a:buClr>
              <a:buFont typeface="Arial"/>
              <a:buChar char="•"/>
            </a:pPr>
            <a:endParaRPr sz="2000" dirty="0"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2000" dirty="0">
                <a:cs typeface="Arial"/>
              </a:rPr>
              <a:t>what</a:t>
            </a:r>
            <a:r>
              <a:rPr sz="2000" spc="-10" dirty="0">
                <a:cs typeface="Arial"/>
              </a:rPr>
              <a:t> </a:t>
            </a:r>
            <a:r>
              <a:rPr sz="2000" dirty="0">
                <a:cs typeface="Arial"/>
              </a:rPr>
              <a:t>is</a:t>
            </a:r>
            <a:r>
              <a:rPr sz="2000" spc="-5" dirty="0">
                <a:cs typeface="Arial"/>
              </a:rPr>
              <a:t> </a:t>
            </a:r>
            <a:r>
              <a:rPr sz="2000" dirty="0">
                <a:cs typeface="Arial"/>
              </a:rPr>
              <a:t>the optimal</a:t>
            </a:r>
            <a:r>
              <a:rPr sz="2000" spc="-5" dirty="0">
                <a:cs typeface="Arial"/>
              </a:rPr>
              <a:t> </a:t>
            </a:r>
            <a:r>
              <a:rPr sz="2000" dirty="0">
                <a:cs typeface="Arial"/>
              </a:rPr>
              <a:t>value of</a:t>
            </a:r>
            <a:r>
              <a:rPr sz="2000" spc="-5" dirty="0">
                <a:cs typeface="Arial"/>
              </a:rPr>
              <a:t> </a:t>
            </a:r>
            <a:r>
              <a:rPr sz="2000" spc="-25" dirty="0">
                <a:cs typeface="Arial"/>
              </a:rPr>
              <a:t>k?</a:t>
            </a:r>
            <a:endParaRPr sz="2000" dirty="0"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4F81B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cs typeface="Calibri"/>
              </a:rPr>
              <a:t>Cost</a:t>
            </a:r>
            <a:r>
              <a:rPr sz="2000" spc="-10" dirty="0">
                <a:cs typeface="Calibri"/>
              </a:rPr>
              <a:t> </a:t>
            </a:r>
            <a:r>
              <a:rPr sz="2000" dirty="0">
                <a:cs typeface="Calibri"/>
              </a:rPr>
              <a:t>always</a:t>
            </a:r>
            <a:r>
              <a:rPr sz="2000" spc="-5" dirty="0">
                <a:cs typeface="Calibri"/>
              </a:rPr>
              <a:t> </a:t>
            </a:r>
            <a:r>
              <a:rPr sz="2000" dirty="0">
                <a:cs typeface="Calibri"/>
              </a:rPr>
              <a:t>decreases</a:t>
            </a:r>
            <a:r>
              <a:rPr sz="2000" spc="-5" dirty="0">
                <a:cs typeface="Calibri"/>
              </a:rPr>
              <a:t> </a:t>
            </a:r>
            <a:r>
              <a:rPr sz="2000" dirty="0">
                <a:cs typeface="Calibri"/>
              </a:rPr>
              <a:t>with</a:t>
            </a:r>
            <a:r>
              <a:rPr sz="2000" spc="-5" dirty="0">
                <a:cs typeface="Calibri"/>
              </a:rPr>
              <a:t> </a:t>
            </a:r>
            <a:r>
              <a:rPr sz="2000" spc="-25" dirty="0">
                <a:cs typeface="Calibri"/>
              </a:rPr>
              <a:t>k!</a:t>
            </a:r>
            <a:endParaRPr sz="2000" dirty="0"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20"/>
              </a:spcBef>
              <a:buClr>
                <a:srgbClr val="4F81BD"/>
              </a:buClr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dirty="0">
                <a:cs typeface="Calibri"/>
              </a:rPr>
              <a:t>A</a:t>
            </a:r>
            <a:r>
              <a:rPr sz="2000" spc="-20" dirty="0">
                <a:cs typeface="Calibri"/>
              </a:rPr>
              <a:t> </a:t>
            </a:r>
            <a:r>
              <a:rPr sz="2000" dirty="0">
                <a:cs typeface="Calibri"/>
              </a:rPr>
              <a:t>model</a:t>
            </a:r>
            <a:r>
              <a:rPr sz="2000" spc="-5" dirty="0">
                <a:cs typeface="Calibri"/>
              </a:rPr>
              <a:t> </a:t>
            </a:r>
            <a:r>
              <a:rPr sz="2000" dirty="0">
                <a:cs typeface="Calibri"/>
              </a:rPr>
              <a:t>complexity</a:t>
            </a:r>
            <a:r>
              <a:rPr sz="2000" spc="-10" dirty="0">
                <a:cs typeface="Calibri"/>
              </a:rPr>
              <a:t> issue…</a:t>
            </a:r>
            <a:endParaRPr sz="2000" dirty="0">
              <a:cs typeface="Calibri"/>
            </a:endParaRPr>
          </a:p>
        </p:txBody>
      </p:sp>
      <p:pic>
        <p:nvPicPr>
          <p:cNvPr id="16" name="object 11">
            <a:extLst>
              <a:ext uri="{FF2B5EF4-FFF2-40B4-BE49-F238E27FC236}">
                <a16:creationId xmlns:a16="http://schemas.microsoft.com/office/drawing/2014/main" id="{6C1FBAFE-CDDD-4EBD-8FEE-2B6D39BD53E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46854" y="1933302"/>
            <a:ext cx="2747254" cy="543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8B6684-9B3A-4B20-9364-8912A2B1E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131" y="1368642"/>
            <a:ext cx="6213356" cy="23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7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The K-means algorithm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Relatively efficient</a:t>
            </a:r>
          </a:p>
          <a:p>
            <a:r>
              <a:rPr lang="en-US" sz="2600" dirty="0"/>
              <a:t>Easy to implement and understand</a:t>
            </a:r>
          </a:p>
          <a:p>
            <a:r>
              <a:rPr lang="en-US" sz="2600" dirty="0"/>
              <a:t>Often terminate at local optimum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02331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User need to provide input K as number of clusters (need to specify K)</a:t>
            </a:r>
          </a:p>
          <a:p>
            <a:r>
              <a:rPr lang="en-US" dirty="0"/>
              <a:t>Different initial K objects may produce different clustering results</a:t>
            </a:r>
          </a:p>
          <a:p>
            <a:r>
              <a:rPr lang="en-US" dirty="0"/>
              <a:t>Unable to handle noisy data and outliers</a:t>
            </a:r>
          </a:p>
          <a:p>
            <a:r>
              <a:rPr lang="en-US" dirty="0"/>
              <a:t>Not suitable for non-convex shapes</a:t>
            </a:r>
          </a:p>
          <a:p>
            <a:r>
              <a:rPr lang="en-US" dirty="0"/>
              <a:t>Does not apply directly to categorical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98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0328" y="1690688"/>
            <a:ext cx="5498005" cy="4477089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3641771-1115-466F-92F4-46B91365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Drawbacks</a:t>
            </a:r>
            <a:r>
              <a:rPr lang="da-DK" dirty="0"/>
              <a:t> of K-</a:t>
            </a:r>
            <a:r>
              <a:rPr lang="da-DK" dirty="0" err="1"/>
              <a:t>means</a:t>
            </a:r>
            <a:endParaRPr lang="da-DK" dirty="0"/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Clustering - Overview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cluster analysis?</a:t>
            </a:r>
          </a:p>
          <a:p>
            <a:pPr lvl="1"/>
            <a:r>
              <a:rPr lang="en-US" dirty="0"/>
              <a:t>Grouping data objects based only on information found in the data describing these objects and their relationships</a:t>
            </a:r>
          </a:p>
          <a:p>
            <a:pPr lvl="1"/>
            <a:r>
              <a:rPr lang="en-US" dirty="0"/>
              <a:t>Maximize the similarity within objects in the same group</a:t>
            </a:r>
          </a:p>
          <a:p>
            <a:pPr lvl="1"/>
            <a:r>
              <a:rPr lang="en-US" dirty="0"/>
              <a:t>Maximize the difference between objects in different groups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466"/>
          <a:stretch/>
        </p:blipFill>
        <p:spPr>
          <a:xfrm>
            <a:off x="3049869" y="3906456"/>
            <a:ext cx="5193356" cy="258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23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6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Hierarchical clustering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15178"/>
          <a:stretch/>
        </p:blipFill>
        <p:spPr>
          <a:xfrm>
            <a:off x="1169094" y="1839432"/>
            <a:ext cx="9853811" cy="47920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05517" y="3678867"/>
            <a:ext cx="1994777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Agglomerative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90075" y="3678867"/>
            <a:ext cx="1135439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Divisive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93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Agglomerative hierarchical clustering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Compute the proximity matrix if necessary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REPEAT</a:t>
            </a:r>
          </a:p>
          <a:p>
            <a:pPr lvl="2"/>
            <a:r>
              <a:rPr lang="en-US" dirty="0"/>
              <a:t>Merge the closest two clusters</a:t>
            </a:r>
          </a:p>
          <a:p>
            <a:pPr lvl="2"/>
            <a:r>
              <a:rPr lang="en-US" dirty="0"/>
              <a:t>Update the proximity matrix to reflect the proximity between the new cluster and the original clusters</a:t>
            </a:r>
          </a:p>
          <a:p>
            <a:pPr lvl="1"/>
            <a:r>
              <a:rPr lang="en-US" dirty="0"/>
              <a:t>UNTIL only one cluster remains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25625"/>
            <a:ext cx="5181600" cy="10397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000318"/>
            <a:ext cx="5181599" cy="35838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26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The proximity between clusters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29345" t="49048" r="31429" b="33410"/>
          <a:stretch/>
        </p:blipFill>
        <p:spPr>
          <a:xfrm>
            <a:off x="393404" y="3709421"/>
            <a:ext cx="11451266" cy="28804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5045" y="2120482"/>
            <a:ext cx="3742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MIN (single link)</a:t>
            </a:r>
            <a:r>
              <a:rPr lang="en-US" sz="2400" u="sng" dirty="0"/>
              <a:t>: </a:t>
            </a:r>
          </a:p>
          <a:p>
            <a:r>
              <a:rPr lang="en-US" sz="2400" dirty="0"/>
              <a:t>the proximity between the two closest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47706" y="2120482"/>
            <a:ext cx="3742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MAX (complete link)</a:t>
            </a:r>
            <a:r>
              <a:rPr lang="en-US" sz="2400" u="sng" dirty="0"/>
              <a:t>: </a:t>
            </a:r>
          </a:p>
          <a:p>
            <a:r>
              <a:rPr lang="en-US" sz="2400" dirty="0"/>
              <a:t>the proximity between the farthest two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990367" y="2120482"/>
            <a:ext cx="37426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GROUP AVERAGE</a:t>
            </a:r>
            <a:r>
              <a:rPr lang="en-US" sz="2400" u="sng" dirty="0"/>
              <a:t>: </a:t>
            </a:r>
          </a:p>
          <a:p>
            <a:r>
              <a:rPr lang="en-US" sz="2400" dirty="0"/>
              <a:t>the average pairwise proximities from all pairs of points from different clusters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677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The proximity between clusters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l="18571" t="18480"/>
          <a:stretch/>
        </p:blipFill>
        <p:spPr>
          <a:xfrm>
            <a:off x="6368903" y="2274682"/>
            <a:ext cx="5303874" cy="398646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0993" y="2210883"/>
            <a:ext cx="57114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Ward’s method</a:t>
            </a:r>
            <a:r>
              <a:rPr lang="en-US" sz="2400" u="sng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variation of the centroid method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proximity between centroids is determined as an increase of SSE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Minimizing SSE (like K-means)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55442" y="2210883"/>
            <a:ext cx="18606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Ward’s method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86573" y="4236016"/>
            <a:ext cx="17870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Centroid method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0993" y="5060820"/>
            <a:ext cx="5711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Centroid method</a:t>
            </a:r>
            <a:r>
              <a:rPr lang="en-US" sz="2400" u="sng" dirty="0"/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Prototype based 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proximity between cluster centroids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90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07075" y="2315135"/>
            <a:ext cx="2290482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dirty="0">
                <a:latin typeface="Arial"/>
                <a:cs typeface="Arial"/>
              </a:rPr>
              <a:t>produces minimal spanning </a:t>
            </a:r>
            <a:r>
              <a:rPr sz="1235" spc="-9" dirty="0">
                <a:latin typeface="Arial"/>
                <a:cs typeface="Arial"/>
              </a:rPr>
              <a:t>tree.</a:t>
            </a:r>
            <a:endParaRPr sz="1235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0939" y="1150004"/>
            <a:ext cx="1533802" cy="119482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13662" y="1777591"/>
            <a:ext cx="1035424" cy="78441"/>
            <a:chOff x="5162550" y="2014603"/>
            <a:chExt cx="1173480" cy="88900"/>
          </a:xfrm>
        </p:grpSpPr>
        <p:sp>
          <p:nvSpPr>
            <p:cNvPr id="5" name="object 5"/>
            <p:cNvSpPr/>
            <p:nvPr/>
          </p:nvSpPr>
          <p:spPr>
            <a:xfrm>
              <a:off x="5167312" y="2050531"/>
              <a:ext cx="1143635" cy="48260"/>
            </a:xfrm>
            <a:custGeom>
              <a:avLst/>
              <a:gdLst/>
              <a:ahLst/>
              <a:cxnLst/>
              <a:rect l="l" t="t" r="r" b="b"/>
              <a:pathLst>
                <a:path w="1143635" h="48260">
                  <a:moveTo>
                    <a:pt x="0" y="48143"/>
                  </a:moveTo>
                  <a:lnTo>
                    <a:pt x="1143021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6" name="object 6"/>
            <p:cNvSpPr/>
            <p:nvPr/>
          </p:nvSpPr>
          <p:spPr>
            <a:xfrm>
              <a:off x="6257975" y="2014603"/>
              <a:ext cx="78105" cy="76200"/>
            </a:xfrm>
            <a:custGeom>
              <a:avLst/>
              <a:gdLst/>
              <a:ahLst/>
              <a:cxnLst/>
              <a:rect l="l" t="t" r="r" b="b"/>
              <a:pathLst>
                <a:path w="78104" h="76200">
                  <a:moveTo>
                    <a:pt x="0" y="0"/>
                  </a:moveTo>
                  <a:lnTo>
                    <a:pt x="3206" y="76132"/>
                  </a:lnTo>
                  <a:lnTo>
                    <a:pt x="77736" y="34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000" y="1699749"/>
            <a:ext cx="3378795" cy="3853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562009" y="4130488"/>
            <a:ext cx="1836644" cy="201367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235" dirty="0">
                <a:latin typeface="Arial"/>
                <a:cs typeface="Arial"/>
              </a:rPr>
              <a:t>avoids elongated </a:t>
            </a:r>
            <a:r>
              <a:rPr sz="1235" spc="-9" dirty="0">
                <a:latin typeface="Arial"/>
                <a:cs typeface="Arial"/>
              </a:rPr>
              <a:t>clusters.</a:t>
            </a:r>
            <a:endParaRPr sz="1235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4130" y="3049402"/>
            <a:ext cx="1414741" cy="1102377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71639" y="2798671"/>
            <a:ext cx="1105460" cy="476810"/>
            <a:chOff x="5114924" y="3171826"/>
            <a:chExt cx="1252855" cy="540385"/>
          </a:xfrm>
        </p:grpSpPr>
        <p:sp>
          <p:nvSpPr>
            <p:cNvPr id="11" name="object 11"/>
            <p:cNvSpPr/>
            <p:nvPr/>
          </p:nvSpPr>
          <p:spPr>
            <a:xfrm>
              <a:off x="5119687" y="3176588"/>
              <a:ext cx="1224915" cy="520700"/>
            </a:xfrm>
            <a:custGeom>
              <a:avLst/>
              <a:gdLst/>
              <a:ahLst/>
              <a:cxnLst/>
              <a:rect l="l" t="t" r="r" b="b"/>
              <a:pathLst>
                <a:path w="1224914" h="520700">
                  <a:moveTo>
                    <a:pt x="0" y="0"/>
                  </a:moveTo>
                  <a:lnTo>
                    <a:pt x="1224397" y="52029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2" name="object 12"/>
            <p:cNvSpPr/>
            <p:nvPr/>
          </p:nvSpPr>
          <p:spPr>
            <a:xfrm>
              <a:off x="6282430" y="3641947"/>
              <a:ext cx="85090" cy="70485"/>
            </a:xfrm>
            <a:custGeom>
              <a:avLst/>
              <a:gdLst/>
              <a:ahLst/>
              <a:cxnLst/>
              <a:rect l="l" t="t" r="r" b="b"/>
              <a:pathLst>
                <a:path w="85089" h="70485">
                  <a:moveTo>
                    <a:pt x="29801" y="0"/>
                  </a:moveTo>
                  <a:lnTo>
                    <a:pt x="0" y="70130"/>
                  </a:lnTo>
                  <a:lnTo>
                    <a:pt x="85031" y="64866"/>
                  </a:lnTo>
                  <a:lnTo>
                    <a:pt x="298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75067" y="2573807"/>
            <a:ext cx="3412862" cy="38539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87002" y="4951599"/>
            <a:ext cx="1491584" cy="116681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4738687" y="5167313"/>
            <a:ext cx="1495985" cy="126066"/>
            <a:chOff x="3490912" y="5856287"/>
            <a:chExt cx="1695450" cy="142875"/>
          </a:xfrm>
        </p:grpSpPr>
        <p:sp>
          <p:nvSpPr>
            <p:cNvPr id="16" name="object 16"/>
            <p:cNvSpPr/>
            <p:nvPr/>
          </p:nvSpPr>
          <p:spPr>
            <a:xfrm>
              <a:off x="3495674" y="5861049"/>
              <a:ext cx="1665605" cy="103505"/>
            </a:xfrm>
            <a:custGeom>
              <a:avLst/>
              <a:gdLst/>
              <a:ahLst/>
              <a:cxnLst/>
              <a:rect l="l" t="t" r="r" b="b"/>
              <a:pathLst>
                <a:path w="1665604" h="103504">
                  <a:moveTo>
                    <a:pt x="0" y="0"/>
                  </a:moveTo>
                  <a:lnTo>
                    <a:pt x="1665335" y="103203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17" name="object 17"/>
            <p:cNvSpPr/>
            <p:nvPr/>
          </p:nvSpPr>
          <p:spPr>
            <a:xfrm>
              <a:off x="5107951" y="5923084"/>
              <a:ext cx="78740" cy="76200"/>
            </a:xfrm>
            <a:custGeom>
              <a:avLst/>
              <a:gdLst/>
              <a:ahLst/>
              <a:cxnLst/>
              <a:rect l="l" t="t" r="r" b="b"/>
              <a:pathLst>
                <a:path w="78739" h="76200">
                  <a:moveTo>
                    <a:pt x="4712" y="0"/>
                  </a:moveTo>
                  <a:lnTo>
                    <a:pt x="0" y="76055"/>
                  </a:lnTo>
                  <a:lnTo>
                    <a:pt x="78411" y="42740"/>
                  </a:lnTo>
                  <a:lnTo>
                    <a:pt x="4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69689" y="3644172"/>
            <a:ext cx="4180239" cy="60867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69689" y="4792590"/>
            <a:ext cx="2748577" cy="2643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2669240" y="5601786"/>
            <a:ext cx="733985" cy="755863"/>
          </a:xfrm>
          <a:prstGeom prst="rect">
            <a:avLst/>
          </a:prstGeom>
        </p:spPr>
        <p:txBody>
          <a:bodyPr vert="horz" wrap="square" lIns="0" tIns="24653" rIns="0" bIns="0" rtlCol="0">
            <a:spAutoFit/>
          </a:bodyPr>
          <a:lstStyle/>
          <a:p>
            <a:pPr marL="112065" marR="4483" indent="-100858">
              <a:lnSpc>
                <a:spcPts val="1853"/>
              </a:lnSpc>
              <a:spcBef>
                <a:spcPts val="194"/>
              </a:spcBef>
            </a:pP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Need: D(A,C)</a:t>
            </a:r>
            <a:endParaRPr sz="1588" dirty="0">
              <a:latin typeface="Times New Roman"/>
              <a:cs typeface="Times New Roman"/>
            </a:endParaRPr>
          </a:p>
          <a:p>
            <a:pPr marL="112065">
              <a:lnSpc>
                <a:spcPts val="1888"/>
              </a:lnSpc>
            </a:pP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D(B,C)</a:t>
            </a:r>
            <a:endParaRPr sz="1588" dirty="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45321" y="5956136"/>
            <a:ext cx="1094814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D(</a:t>
            </a:r>
            <a:r>
              <a:rPr lang="da-DK"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(</a:t>
            </a: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r>
              <a:rPr lang="da-DK"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, </a:t>
            </a: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lang="da-DK"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)</a:t>
            </a:r>
            <a:r>
              <a:rPr sz="1588" spc="-9" dirty="0">
                <a:solidFill>
                  <a:srgbClr val="FF0000"/>
                </a:solidFill>
                <a:latin typeface="Times New Roman"/>
                <a:cs typeface="Times New Roman"/>
              </a:rPr>
              <a:t>,C)</a:t>
            </a:r>
            <a:endParaRPr sz="1588" dirty="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469621" y="6011759"/>
            <a:ext cx="273424" cy="67235"/>
            <a:chOff x="2052637" y="6813327"/>
            <a:chExt cx="309880" cy="76200"/>
          </a:xfrm>
        </p:grpSpPr>
        <p:sp>
          <p:nvSpPr>
            <p:cNvPr id="23" name="object 23"/>
            <p:cNvSpPr/>
            <p:nvPr/>
          </p:nvSpPr>
          <p:spPr>
            <a:xfrm>
              <a:off x="2057399" y="6831012"/>
              <a:ext cx="280035" cy="24765"/>
            </a:xfrm>
            <a:custGeom>
              <a:avLst/>
              <a:gdLst/>
              <a:ahLst/>
              <a:cxnLst/>
              <a:rect l="l" t="t" r="r" b="b"/>
              <a:pathLst>
                <a:path w="280035" h="24765">
                  <a:moveTo>
                    <a:pt x="0" y="0"/>
                  </a:moveTo>
                  <a:lnTo>
                    <a:pt x="279499" y="24747"/>
                  </a:lnTo>
                </a:path>
              </a:pathLst>
            </a:custGeom>
            <a:ln w="952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4" name="object 24"/>
            <p:cNvSpPr/>
            <p:nvPr/>
          </p:nvSpPr>
          <p:spPr>
            <a:xfrm>
              <a:off x="2282936" y="6813327"/>
              <a:ext cx="79375" cy="76200"/>
            </a:xfrm>
            <a:custGeom>
              <a:avLst/>
              <a:gdLst/>
              <a:ahLst/>
              <a:cxnLst/>
              <a:rect l="l" t="t" r="r" b="b"/>
              <a:pathLst>
                <a:path w="79375" h="76200">
                  <a:moveTo>
                    <a:pt x="6720" y="0"/>
                  </a:moveTo>
                  <a:lnTo>
                    <a:pt x="0" y="75902"/>
                  </a:lnTo>
                  <a:lnTo>
                    <a:pt x="79263" y="44671"/>
                  </a:lnTo>
                  <a:lnTo>
                    <a:pt x="672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3469621" y="6169340"/>
            <a:ext cx="273424" cy="87966"/>
            <a:chOff x="2052637" y="6991918"/>
            <a:chExt cx="309880" cy="99695"/>
          </a:xfrm>
        </p:grpSpPr>
        <p:sp>
          <p:nvSpPr>
            <p:cNvPr id="26" name="object 26"/>
            <p:cNvSpPr/>
            <p:nvPr/>
          </p:nvSpPr>
          <p:spPr>
            <a:xfrm>
              <a:off x="2057399" y="7016560"/>
              <a:ext cx="280670" cy="70485"/>
            </a:xfrm>
            <a:custGeom>
              <a:avLst/>
              <a:gdLst/>
              <a:ahLst/>
              <a:cxnLst/>
              <a:rect l="l" t="t" r="r" b="b"/>
              <a:pathLst>
                <a:path w="280669" h="70484">
                  <a:moveTo>
                    <a:pt x="0" y="70039"/>
                  </a:moveTo>
                  <a:lnTo>
                    <a:pt x="280158" y="0"/>
                  </a:lnTo>
                </a:path>
              </a:pathLst>
            </a:custGeom>
            <a:ln w="9524">
              <a:solidFill>
                <a:srgbClr val="FF2600"/>
              </a:solidFill>
            </a:ln>
          </p:spPr>
          <p:txBody>
            <a:bodyPr wrap="square" lIns="0" tIns="0" rIns="0" bIns="0" rtlCol="0"/>
            <a:lstStyle/>
            <a:p>
              <a:endParaRPr sz="1588"/>
            </a:p>
          </p:txBody>
        </p:sp>
        <p:sp>
          <p:nvSpPr>
            <p:cNvPr id="27" name="object 27"/>
            <p:cNvSpPr/>
            <p:nvPr/>
          </p:nvSpPr>
          <p:spPr>
            <a:xfrm>
              <a:off x="2279034" y="6991918"/>
              <a:ext cx="83185" cy="74295"/>
            </a:xfrm>
            <a:custGeom>
              <a:avLst/>
              <a:gdLst/>
              <a:ahLst/>
              <a:cxnLst/>
              <a:rect l="l" t="t" r="r" b="b"/>
              <a:pathLst>
                <a:path w="83185" h="74295">
                  <a:moveTo>
                    <a:pt x="0" y="0"/>
                  </a:moveTo>
                  <a:lnTo>
                    <a:pt x="18481" y="73924"/>
                  </a:lnTo>
                  <a:lnTo>
                    <a:pt x="83165" y="184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2600"/>
            </a:solidFill>
          </p:spPr>
          <p:txBody>
            <a:bodyPr wrap="square" lIns="0" tIns="0" rIns="0" bIns="0" rtlCol="0"/>
            <a:lstStyle/>
            <a:p>
              <a:endParaRPr sz="1588"/>
            </a:p>
          </p:txBody>
        </p:sp>
      </p:grp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2398059" y="562764"/>
            <a:ext cx="927847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>
              <a:lnSpc>
                <a:spcPct val="100000"/>
              </a:lnSpc>
              <a:spcBef>
                <a:spcPts val="88"/>
              </a:spcBef>
            </a:pPr>
            <a:r>
              <a:rPr dirty="0">
                <a:latin typeface="Calibri"/>
                <a:cs typeface="Calibri"/>
              </a:rPr>
              <a:t>Cluster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distances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>
                <a:solidFill>
                  <a:schemeClr val="accent5">
                    <a:lumMod val="50000"/>
                  </a:schemeClr>
                </a:solidFill>
              </a:rPr>
              <a:t>Examples</a:t>
            </a:r>
            <a:endParaRPr lang="en-US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The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643" t="20905" r="51964" b="56878"/>
          <a:stretch/>
        </p:blipFill>
        <p:spPr>
          <a:xfrm>
            <a:off x="357182" y="2530549"/>
            <a:ext cx="5210954" cy="35406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7779" t="24797" r="33828" b="57378"/>
          <a:stretch/>
        </p:blipFill>
        <p:spPr>
          <a:xfrm>
            <a:off x="6553982" y="1618810"/>
            <a:ext cx="4203118" cy="229131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6410469" y="4001294"/>
            <a:ext cx="4722320" cy="2461795"/>
            <a:chOff x="6410469" y="4001294"/>
            <a:chExt cx="4722320" cy="24617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7707" t="51085" r="41146" b="31702"/>
            <a:stretch/>
          </p:blipFill>
          <p:spPr>
            <a:xfrm>
              <a:off x="6410469" y="4300870"/>
              <a:ext cx="4722320" cy="21622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44906" y="4001294"/>
              <a:ext cx="3453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Euclidean distance matrix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383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Single link method (MIN)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107366" y="2063956"/>
                <a:ext cx="6294474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3,6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3,2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6,2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3,5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6,5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0.15, 0.25, 0.28, 0.39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=0.15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07366" y="2063956"/>
                <a:ext cx="6294474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9464" t="21428" r="32500" b="51905"/>
          <a:stretch/>
        </p:blipFill>
        <p:spPr>
          <a:xfrm>
            <a:off x="6172200" y="4106619"/>
            <a:ext cx="5181600" cy="204345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401840" y="1506598"/>
            <a:ext cx="4722320" cy="2461795"/>
            <a:chOff x="6410469" y="4001294"/>
            <a:chExt cx="4722320" cy="246179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37707" t="51085" r="41146" b="31702"/>
            <a:stretch/>
          </p:blipFill>
          <p:spPr>
            <a:xfrm>
              <a:off x="6410469" y="4300870"/>
              <a:ext cx="4722320" cy="216221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044906" y="4001294"/>
              <a:ext cx="3453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Euclidean distance matrix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Complete link method (MAX)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3, 4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6, 4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0.15, 0.22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=0.22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2,5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6,2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3,5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6,5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0.15, 0.25, 0.28, 0.39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=0.39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3,6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3,1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𝑑𝑖𝑠𝑡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6,1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0.22, 0.23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31059" t="17050" r="35435" b="54131"/>
          <a:stretch/>
        </p:blipFill>
        <p:spPr>
          <a:xfrm>
            <a:off x="6418161" y="4083879"/>
            <a:ext cx="4705999" cy="227677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401840" y="1506598"/>
            <a:ext cx="4722320" cy="2461795"/>
            <a:chOff x="6410469" y="4001294"/>
            <a:chExt cx="4722320" cy="24617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37707" t="51085" r="41146" b="31702"/>
            <a:stretch/>
          </p:blipFill>
          <p:spPr>
            <a:xfrm>
              <a:off x="6410469" y="4300870"/>
              <a:ext cx="4722320" cy="21622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44906" y="4001294"/>
              <a:ext cx="3453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Euclidean distance matrix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33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Group average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712002" y="1506598"/>
                <a:ext cx="5181600" cy="5223811"/>
              </a:xfrm>
            </p:spPr>
            <p:txBody>
              <a:bodyPr>
                <a:normAutofit fontScale="55000" lnSpcReduction="20000"/>
              </a:bodyPr>
              <a:lstStyle/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  <m:t>3,6,4</m:t>
                              </m:r>
                            </m:e>
                          </m:d>
                          <m:r>
                            <a:rPr lang="en-US" sz="3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7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700" b="0" i="1" smtClean="0">
                              <a:latin typeface="Cambria Math" panose="02040503050406030204" pitchFamily="18" charset="0"/>
                            </a:rPr>
                            <m:t>0.22+0.37+0.23</m:t>
                          </m:r>
                        </m:num>
                        <m:den>
                          <m:r>
                            <a:rPr lang="en-US" sz="3700" b="0" i="1" smtClean="0">
                              <a:latin typeface="Cambria Math" panose="02040503050406030204" pitchFamily="18" charset="0"/>
                            </a:rPr>
                            <m:t>3∗1</m:t>
                          </m:r>
                        </m:den>
                      </m:f>
                    </m:oMath>
                  </m:oMathPara>
                </a14:m>
                <a:endParaRPr lang="en-US" sz="37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1" smtClean="0">
                          <a:latin typeface="Cambria Math" panose="02040503050406030204" pitchFamily="18" charset="0"/>
                        </a:rPr>
                        <m:t>=0.28</m:t>
                      </m:r>
                    </m:oMath>
                  </m:oMathPara>
                </a14:m>
                <a:endParaRPr lang="en-US" sz="3700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37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  <m:t>2,5</m:t>
                              </m:r>
                            </m:e>
                          </m:d>
                          <m:r>
                            <a:rPr lang="en-US" sz="3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7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700" b="0" i="1" smtClean="0">
                              <a:latin typeface="Cambria Math" panose="02040503050406030204" pitchFamily="18" charset="0"/>
                            </a:rPr>
                            <m:t>0.24+0.34</m:t>
                          </m:r>
                        </m:num>
                        <m:den>
                          <m:r>
                            <a:rPr lang="en-US" sz="3700" b="0" i="1" smtClean="0">
                              <a:latin typeface="Cambria Math" panose="02040503050406030204" pitchFamily="18" charset="0"/>
                            </a:rPr>
                            <m:t>2∗1</m:t>
                          </m:r>
                        </m:den>
                      </m:f>
                    </m:oMath>
                  </m:oMathPara>
                </a14:m>
                <a:endParaRPr lang="en-US" sz="37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0" smtClean="0">
                          <a:latin typeface="Cambria Math" panose="02040503050406030204" pitchFamily="18" charset="0"/>
                        </a:rPr>
                        <m:t>=0.29</m:t>
                      </m:r>
                    </m:oMath>
                  </m:oMathPara>
                </a14:m>
                <a:endParaRPr lang="en-US" sz="3700" b="0" dirty="0"/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37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en-US" sz="37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  <m:t>3,6,4</m:t>
                              </m:r>
                            </m:e>
                          </m:d>
                          <m:r>
                            <a:rPr lang="en-US" sz="37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700" b="0" i="1" smtClean="0">
                                  <a:latin typeface="Cambria Math" panose="02040503050406030204" pitchFamily="18" charset="0"/>
                                </a:rPr>
                                <m:t>2,5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37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7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700" b="0" i="1" smtClean="0">
                              <a:latin typeface="Cambria Math" panose="02040503050406030204" pitchFamily="18" charset="0"/>
                            </a:rPr>
                            <m:t>0.15+0.28+0.25+0.39+0.20+0.29</m:t>
                          </m:r>
                        </m:num>
                        <m:den>
                          <m:r>
                            <a:rPr lang="en-US" sz="3700" b="0" i="1" smtClean="0">
                              <a:latin typeface="Cambria Math" panose="02040503050406030204" pitchFamily="18" charset="0"/>
                            </a:rPr>
                            <m:t>3∗2</m:t>
                          </m:r>
                        </m:den>
                      </m:f>
                    </m:oMath>
                  </m:oMathPara>
                </a14:m>
                <a:endParaRPr lang="en-US" sz="3700" b="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700" b="0" i="1" smtClean="0">
                          <a:latin typeface="Cambria Math" panose="02040503050406030204" pitchFamily="18" charset="0"/>
                        </a:rPr>
                        <m:t>=0.26</m:t>
                      </m:r>
                    </m:oMath>
                  </m:oMathPara>
                </a14:m>
                <a:endParaRPr lang="en-US" sz="3700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12002" y="1506598"/>
                <a:ext cx="5181600" cy="5223811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30999" t="20332" r="35584" b="50848"/>
          <a:stretch/>
        </p:blipFill>
        <p:spPr>
          <a:xfrm>
            <a:off x="6401840" y="4083877"/>
            <a:ext cx="4722320" cy="2290719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401840" y="1506598"/>
            <a:ext cx="4722320" cy="2461795"/>
            <a:chOff x="6410469" y="4001294"/>
            <a:chExt cx="4722320" cy="24617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l="37707" t="51085" r="41146" b="31702"/>
            <a:stretch/>
          </p:blipFill>
          <p:spPr>
            <a:xfrm>
              <a:off x="6410469" y="4300870"/>
              <a:ext cx="4722320" cy="216221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044906" y="4001294"/>
              <a:ext cx="34534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Euclidean distance matrix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51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Clustering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What is cluster analysis?</a:t>
            </a:r>
          </a:p>
          <a:p>
            <a:r>
              <a:rPr lang="en-US" b="1" dirty="0"/>
              <a:t>Similarity:</a:t>
            </a:r>
          </a:p>
          <a:p>
            <a:pPr lvl="1"/>
            <a:r>
              <a:rPr lang="en-US" dirty="0"/>
              <a:t>Numerical measure of “alikeness” of two instances</a:t>
            </a:r>
          </a:p>
          <a:p>
            <a:pPr lvl="1"/>
            <a:r>
              <a:rPr lang="en-US" dirty="0"/>
              <a:t>Greater if more alike</a:t>
            </a:r>
          </a:p>
          <a:p>
            <a:pPr lvl="1"/>
            <a:r>
              <a:rPr lang="en-US" dirty="0"/>
              <a:t>Can be normalized to [0,1]</a:t>
            </a:r>
          </a:p>
          <a:p>
            <a:r>
              <a:rPr lang="en-US" b="1" dirty="0"/>
              <a:t>Dissimilarity:</a:t>
            </a:r>
          </a:p>
          <a:p>
            <a:pPr lvl="1"/>
            <a:r>
              <a:rPr lang="en-US" dirty="0"/>
              <a:t>How different two instances are</a:t>
            </a:r>
          </a:p>
          <a:p>
            <a:pPr lvl="1"/>
            <a:r>
              <a:rPr lang="en-US" dirty="0"/>
              <a:t>Lower for “alike” instances</a:t>
            </a:r>
          </a:p>
          <a:p>
            <a:pPr lvl="1"/>
            <a:r>
              <a:rPr lang="en-US" dirty="0"/>
              <a:t>These are usually expressed in terms of a distance function</a:t>
            </a:r>
          </a:p>
          <a:p>
            <a:pPr lvl="1"/>
            <a:r>
              <a:rPr lang="en-US" dirty="0"/>
              <a:t>Different weights can be assigned to different features</a:t>
            </a:r>
          </a:p>
          <a:p>
            <a:pPr lvl="1"/>
            <a:r>
              <a:rPr lang="en-US" dirty="0"/>
              <a:t>Hard to define what “similar enough” means</a:t>
            </a:r>
          </a:p>
          <a:p>
            <a:pPr lvl="1"/>
            <a:r>
              <a:rPr lang="en-US" dirty="0"/>
              <a:t>The answer is typically highly subjective.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181600" cy="1325563"/>
          </a:xfrm>
        </p:spPr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Ward’s method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0883" t="21427" r="52394" b="51578"/>
          <a:stretch/>
        </p:blipFill>
        <p:spPr>
          <a:xfrm>
            <a:off x="7678537" y="330296"/>
            <a:ext cx="2996370" cy="272078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413030" y="2020241"/>
            <a:ext cx="3542841" cy="1379003"/>
            <a:chOff x="7428187" y="365125"/>
            <a:chExt cx="3542841" cy="1379003"/>
          </a:xfrm>
        </p:grpSpPr>
        <p:sp>
          <p:nvSpPr>
            <p:cNvPr id="8" name="Text Placeholder 5"/>
            <p:cNvSpPr txBox="1">
              <a:spLocks/>
            </p:cNvSpPr>
            <p:nvPr/>
          </p:nvSpPr>
          <p:spPr>
            <a:xfrm>
              <a:off x="7428187" y="365125"/>
              <a:ext cx="3462367" cy="39218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b="1" dirty="0"/>
                <a:t>Sum of the Squared Error (SSE)</a:t>
              </a:r>
              <a:endParaRPr lang="en-US" sz="2000" b="1" i="1" dirty="0"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ontent Placeholder 6"/>
                <p:cNvSpPr txBox="1">
                  <a:spLocks/>
                </p:cNvSpPr>
                <p:nvPr/>
              </p:nvSpPr>
              <p:spPr>
                <a:xfrm>
                  <a:off x="7508661" y="446567"/>
                  <a:ext cx="3462367" cy="1297561"/>
                </a:xfrm>
                <a:prstGeom prst="rect">
                  <a:avLst/>
                </a:prstGeom>
              </p:spPr>
              <p:txBody>
                <a:bodyPr/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endParaRPr lang="en-US" sz="2000" dirty="0"/>
                </a:p>
                <a:p>
                  <a:pPr marL="0" indent="0">
                    <a:buFont typeface="Arial" panose="020B0604020202020204" pitchFamily="34" charset="0"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𝑆𝑆𝐸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nary>
                              <m:naryPr>
                                <m:chr m:val="∑"/>
                                <m:supHide m:val="on"/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𝑑𝑖𝑠𝑡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Content Placeholder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8661" y="446567"/>
                  <a:ext cx="3462367" cy="129756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143212"/>
              </p:ext>
            </p:extLst>
          </p:nvPr>
        </p:nvGraphicFramePr>
        <p:xfrm>
          <a:off x="1201479" y="3614401"/>
          <a:ext cx="4646427" cy="25450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548809">
                  <a:extLst>
                    <a:ext uri="{9D8B030D-6E8A-4147-A177-3AD203B41FA5}">
                      <a16:colId xmlns:a16="http://schemas.microsoft.com/office/drawing/2014/main" val="1406170677"/>
                    </a:ext>
                  </a:extLst>
                </a:gridCol>
                <a:gridCol w="1548809">
                  <a:extLst>
                    <a:ext uri="{9D8B030D-6E8A-4147-A177-3AD203B41FA5}">
                      <a16:colId xmlns:a16="http://schemas.microsoft.com/office/drawing/2014/main" val="683746370"/>
                    </a:ext>
                  </a:extLst>
                </a:gridCol>
                <a:gridCol w="1548809">
                  <a:extLst>
                    <a:ext uri="{9D8B030D-6E8A-4147-A177-3AD203B41FA5}">
                      <a16:colId xmlns:a16="http://schemas.microsoft.com/office/drawing/2014/main" val="1647475261"/>
                    </a:ext>
                  </a:extLst>
                </a:gridCol>
              </a:tblGrid>
              <a:tr h="232628"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u="none" strike="noStrike" dirty="0">
                          <a:effectLst/>
                        </a:rPr>
                        <a:t>Cluster</a:t>
                      </a:r>
                      <a:r>
                        <a:rPr lang="da-DK" sz="2400" b="1" u="none" strike="noStrike" baseline="0" dirty="0">
                          <a:effectLst/>
                        </a:rPr>
                        <a:t> 1</a:t>
                      </a:r>
                      <a:endParaRPr lang="da-DK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u="none" strike="noStrike" dirty="0">
                          <a:effectLst/>
                        </a:rPr>
                        <a:t>Cluster 2</a:t>
                      </a:r>
                      <a:endParaRPr lang="da-DK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2400" b="1" u="none" strike="noStrike" dirty="0">
                          <a:effectLst/>
                        </a:rPr>
                        <a:t>SSE</a:t>
                      </a:r>
                      <a:endParaRPr lang="da-DK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08504006"/>
                  </a:ext>
                </a:extLst>
              </a:tr>
              <a:tr h="37802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3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6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0.1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77794527"/>
                  </a:ext>
                </a:extLst>
              </a:tr>
              <a:tr h="37802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2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5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0.14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742205339"/>
                  </a:ext>
                </a:extLst>
              </a:tr>
              <a:tr h="37802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4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7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0.21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18672774"/>
                  </a:ext>
                </a:extLst>
              </a:tr>
              <a:tr h="37802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1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9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0.32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14139773"/>
                  </a:ext>
                </a:extLst>
              </a:tr>
              <a:tr h="378020"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8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>
                          <a:effectLst/>
                        </a:rPr>
                        <a:t>10</a:t>
                      </a:r>
                      <a:endParaRPr lang="da-DK" sz="2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da-DK" sz="2800" u="none" strike="noStrike" dirty="0">
                          <a:effectLst/>
                        </a:rPr>
                        <a:t>0.36</a:t>
                      </a:r>
                      <a:endParaRPr lang="da-DK" sz="2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91560127"/>
                  </a:ext>
                </a:extLst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29" y="3350750"/>
            <a:ext cx="5215775" cy="325985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059" y="562764"/>
            <a:ext cx="9278471" cy="688424"/>
          </a:xfrm>
          <a:prstGeom prst="rect">
            <a:avLst/>
          </a:prstGeom>
        </p:spPr>
        <p:txBody>
          <a:bodyPr vert="horz" wrap="square" lIns="0" tIns="11206" rIns="0" bIns="0" rtlCol="0" anchor="ctr">
            <a:spAutoFit/>
          </a:bodyPr>
          <a:lstStyle/>
          <a:p>
            <a:pPr marL="11206">
              <a:lnSpc>
                <a:spcPct val="100000"/>
              </a:lnSpc>
              <a:spcBef>
                <a:spcPts val="88"/>
              </a:spcBef>
            </a:pPr>
            <a:r>
              <a:rPr dirty="0">
                <a:latin typeface="Calibri"/>
                <a:cs typeface="Calibri"/>
              </a:rPr>
              <a:t>Cluster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9" dirty="0">
                <a:latin typeface="Calibri"/>
                <a:cs typeface="Calibri"/>
              </a:rPr>
              <a:t>distances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38599" y="1366417"/>
            <a:ext cx="5760944" cy="33723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313781" indent="-302575">
              <a:spcBef>
                <a:spcPts val="88"/>
              </a:spcBef>
              <a:buClr>
                <a:srgbClr val="4F81BD"/>
              </a:buClr>
              <a:buChar char="•"/>
              <a:tabLst>
                <a:tab pos="313221" algn="l"/>
                <a:tab pos="313781" algn="l"/>
              </a:tabLst>
            </a:pPr>
            <a:r>
              <a:rPr sz="2118" dirty="0">
                <a:latin typeface="Arial"/>
                <a:cs typeface="Arial"/>
              </a:rPr>
              <a:t>Dissimilarity</a:t>
            </a:r>
            <a:r>
              <a:rPr sz="2118" spc="-26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choice</a:t>
            </a:r>
            <a:r>
              <a:rPr sz="2118" spc="-9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will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affect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dirty="0">
                <a:latin typeface="Arial"/>
                <a:cs typeface="Arial"/>
              </a:rPr>
              <a:t>clusters</a:t>
            </a:r>
            <a:r>
              <a:rPr sz="2118" spc="-13" dirty="0">
                <a:latin typeface="Arial"/>
                <a:cs typeface="Arial"/>
              </a:rPr>
              <a:t> </a:t>
            </a:r>
            <a:r>
              <a:rPr sz="2118" spc="-9" dirty="0">
                <a:latin typeface="Arial"/>
                <a:cs typeface="Arial"/>
              </a:rPr>
              <a:t>created</a:t>
            </a:r>
            <a:endParaRPr sz="2118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65294" y="1856776"/>
            <a:ext cx="3765176" cy="4598334"/>
            <a:chOff x="914400" y="2104346"/>
            <a:chExt cx="4267200" cy="5211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4237946"/>
              <a:ext cx="4267198" cy="30772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95400" y="2104346"/>
              <a:ext cx="3657598" cy="2743198"/>
            </a:xfrm>
            <a:prstGeom prst="rect">
              <a:avLst/>
            </a:prstGeom>
          </p:spPr>
        </p:pic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2924735" y="2114512"/>
          <a:ext cx="6118412" cy="41506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00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8032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03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3329958" y="1828373"/>
            <a:ext cx="1794062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Single linkage </a:t>
            </a:r>
            <a:r>
              <a:rPr sz="1588" spc="-9" dirty="0">
                <a:latin typeface="Arial"/>
                <a:cs typeface="Arial"/>
              </a:rPr>
              <a:t>(min)</a:t>
            </a:r>
            <a:endParaRPr sz="1588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84123" y="1802466"/>
            <a:ext cx="2152650" cy="255678"/>
          </a:xfrm>
          <a:prstGeom prst="rect">
            <a:avLst/>
          </a:prstGeom>
        </p:spPr>
        <p:txBody>
          <a:bodyPr vert="horz" wrap="square" lIns="0" tIns="11206" rIns="0" bIns="0" rtlCol="0">
            <a:spAutoFit/>
          </a:bodyPr>
          <a:lstStyle/>
          <a:p>
            <a:pPr marL="11206">
              <a:spcBef>
                <a:spcPts val="88"/>
              </a:spcBef>
            </a:pPr>
            <a:r>
              <a:rPr sz="1588" dirty="0">
                <a:latin typeface="Arial"/>
                <a:cs typeface="Arial"/>
              </a:rPr>
              <a:t>Complete</a:t>
            </a:r>
            <a:r>
              <a:rPr sz="1588" spc="-4" dirty="0">
                <a:latin typeface="Arial"/>
                <a:cs typeface="Arial"/>
              </a:rPr>
              <a:t> </a:t>
            </a:r>
            <a:r>
              <a:rPr sz="1588" dirty="0">
                <a:latin typeface="Arial"/>
                <a:cs typeface="Arial"/>
              </a:rPr>
              <a:t>linkage </a:t>
            </a:r>
            <a:r>
              <a:rPr sz="1588" spc="-9" dirty="0">
                <a:latin typeface="Arial"/>
                <a:cs typeface="Arial"/>
              </a:rPr>
              <a:t>(max)</a:t>
            </a:r>
            <a:endParaRPr sz="1588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65294" y="1856776"/>
            <a:ext cx="6992471" cy="4598334"/>
            <a:chOff x="914400" y="2104346"/>
            <a:chExt cx="7924800" cy="521144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0" y="4237946"/>
              <a:ext cx="4267198" cy="30772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53000" y="2104346"/>
              <a:ext cx="3657598" cy="274319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00" y="4237946"/>
              <a:ext cx="4267198" cy="30772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9307" y="2104346"/>
              <a:ext cx="3657598" cy="274319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2000" y="4237946"/>
              <a:ext cx="4267198" cy="30772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9093" y="2106298"/>
              <a:ext cx="3657598" cy="27431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Determining the number of clusters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892209" cy="4836909"/>
          </a:xfrm>
        </p:spPr>
        <p:txBody>
          <a:bodyPr>
            <a:normAutofit/>
          </a:bodyPr>
          <a:lstStyle/>
          <a:p>
            <a:r>
              <a:rPr lang="en-US" dirty="0"/>
              <a:t>Observing the </a:t>
            </a:r>
            <a:r>
              <a:rPr lang="en-US" dirty="0" err="1"/>
              <a:t>dendrogram</a:t>
            </a:r>
            <a:endParaRPr lang="en-US" dirty="0"/>
          </a:p>
          <a:p>
            <a:pPr lvl="1"/>
            <a:r>
              <a:rPr lang="en-US" dirty="0"/>
              <a:t>You determine what you want to find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Content Placeholder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71" y="1287996"/>
            <a:ext cx="3992526" cy="2495329"/>
          </a:xfrm>
          <a:prstGeom prst="rect">
            <a:avLst/>
          </a:prstGeom>
        </p:spPr>
      </p:pic>
      <p:cxnSp>
        <p:nvCxnSpPr>
          <p:cNvPr id="15" name="Straight Connector 14"/>
          <p:cNvCxnSpPr>
            <a:stCxn id="11" idx="1"/>
            <a:endCxn id="11" idx="3"/>
          </p:cNvCxnSpPr>
          <p:nvPr/>
        </p:nvCxnSpPr>
        <p:spPr>
          <a:xfrm>
            <a:off x="6631171" y="2535661"/>
            <a:ext cx="3992526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31171" y="2823165"/>
            <a:ext cx="3992526" cy="0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066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The agglomerative clustering algorithms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Strengths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 </a:t>
            </a:r>
            <a:r>
              <a:rPr lang="en-US" sz="1800" dirty="0" err="1"/>
              <a:t>apriori</a:t>
            </a:r>
            <a:r>
              <a:rPr lang="en-US" sz="1800" dirty="0"/>
              <a:t> information about the number of clusters required</a:t>
            </a:r>
          </a:p>
          <a:p>
            <a:r>
              <a:rPr lang="en-US" sz="1800" dirty="0"/>
              <a:t>Easy to implement and gives best result in some cases</a:t>
            </a:r>
          </a:p>
          <a:p>
            <a:r>
              <a:rPr lang="en-US" sz="1800" dirty="0"/>
              <a:t>Gives consistent results with multiple runs (with the same proximity measure)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Algorithm can never undo what was done previously</a:t>
            </a:r>
          </a:p>
          <a:p>
            <a:r>
              <a:rPr lang="en-US" dirty="0"/>
              <a:t>Heavy in computational load and memory</a:t>
            </a:r>
          </a:p>
          <a:p>
            <a:r>
              <a:rPr lang="en-US" dirty="0"/>
              <a:t>Based on the type of distance matrix chosen for merging different algorithms can suffer with one or more of the following</a:t>
            </a:r>
          </a:p>
          <a:p>
            <a:pPr lvl="1"/>
            <a:r>
              <a:rPr lang="en-US" dirty="0"/>
              <a:t>Sensitivity to noise and outliers (single link)</a:t>
            </a:r>
            <a:endParaRPr lang="en-US" sz="4400" dirty="0"/>
          </a:p>
          <a:p>
            <a:pPr lvl="1"/>
            <a:r>
              <a:rPr lang="en-US" dirty="0"/>
              <a:t>Breaking large clusters (complete link)</a:t>
            </a:r>
            <a:endParaRPr lang="en-US" sz="4800" dirty="0"/>
          </a:p>
          <a:p>
            <a:pPr lvl="1"/>
            <a:r>
              <a:rPr lang="en-US" dirty="0"/>
              <a:t>Difficulty handling different sized clusters and convex shapes (Ward’s method)</a:t>
            </a:r>
          </a:p>
          <a:p>
            <a:r>
              <a:rPr lang="en-US" dirty="0"/>
              <a:t>No objective function is directly minimized</a:t>
            </a:r>
          </a:p>
          <a:p>
            <a:r>
              <a:rPr lang="en-US" dirty="0"/>
              <a:t>Sometimes it is difficult to identify the correct number of clusters by the </a:t>
            </a:r>
            <a:r>
              <a:rPr lang="en-US" dirty="0" err="1"/>
              <a:t>dendogram</a:t>
            </a:r>
            <a:endParaRPr lang="en-US" sz="5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2369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46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DBSCAN: Density-Based Clustering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density based clustering we partition points into dense regions separated by not-so-dense regions.</a:t>
            </a:r>
          </a:p>
          <a:p>
            <a:endParaRPr lang="en-US" dirty="0"/>
          </a:p>
          <a:p>
            <a:r>
              <a:rPr lang="en-US" dirty="0"/>
              <a:t>Important Questions:</a:t>
            </a:r>
          </a:p>
          <a:p>
            <a:pPr lvl="1"/>
            <a:r>
              <a:rPr lang="en-US" dirty="0"/>
              <a:t>How do we measure density?</a:t>
            </a:r>
          </a:p>
          <a:p>
            <a:pPr lvl="1"/>
            <a:r>
              <a:rPr lang="en-US" dirty="0"/>
              <a:t>What is a dense region?</a:t>
            </a:r>
          </a:p>
          <a:p>
            <a:pPr lvl="1"/>
            <a:endParaRPr lang="en-US" dirty="0"/>
          </a:p>
          <a:p>
            <a:r>
              <a:rPr lang="en-US" dirty="0"/>
              <a:t>DBSCAN: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Density at point </a:t>
            </a:r>
            <a:r>
              <a:rPr lang="en-US" dirty="0">
                <a:solidFill>
                  <a:srgbClr val="0070C0"/>
                </a:solidFill>
              </a:rPr>
              <a:t>p</a:t>
            </a:r>
            <a:r>
              <a:rPr lang="en-US" dirty="0"/>
              <a:t>: number of points within a circle of radius </a:t>
            </a:r>
            <a:r>
              <a:rPr lang="en-US" dirty="0">
                <a:solidFill>
                  <a:srgbClr val="0070C0"/>
                </a:solidFill>
              </a:rPr>
              <a:t>Eps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Dense Region</a:t>
            </a:r>
            <a:r>
              <a:rPr lang="en-US" dirty="0"/>
              <a:t>: A circle of radius </a:t>
            </a:r>
            <a:r>
              <a:rPr lang="en-US" dirty="0">
                <a:solidFill>
                  <a:srgbClr val="0070C0"/>
                </a:solidFill>
              </a:rPr>
              <a:t>Eps </a:t>
            </a:r>
            <a:r>
              <a:rPr lang="en-US" dirty="0"/>
              <a:t>that contains at least </a:t>
            </a:r>
            <a:r>
              <a:rPr lang="en-US" dirty="0" err="1">
                <a:solidFill>
                  <a:srgbClr val="0070C0"/>
                </a:solidFill>
              </a:rPr>
              <a:t>MinPts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32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DBSCAN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Characterization of points</a:t>
            </a:r>
            <a:endParaRPr lang="en-US" sz="1800" dirty="0"/>
          </a:p>
          <a:p>
            <a:pPr lvl="1"/>
            <a:r>
              <a:rPr lang="en-US" dirty="0"/>
              <a:t>A point is a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 point </a:t>
            </a:r>
            <a:r>
              <a:rPr lang="en-US" dirty="0"/>
              <a:t>if it has more than a specified number of points (</a:t>
            </a:r>
            <a:r>
              <a:rPr lang="en-US" b="1" dirty="0" err="1"/>
              <a:t>MinPts</a:t>
            </a:r>
            <a:r>
              <a:rPr lang="en-US" dirty="0"/>
              <a:t>) within E</a:t>
            </a:r>
            <a:r>
              <a:rPr lang="en-US" b="1" dirty="0"/>
              <a:t>ps</a:t>
            </a:r>
          </a:p>
          <a:p>
            <a:pPr lvl="2"/>
            <a:r>
              <a:rPr lang="en-US" dirty="0"/>
              <a:t>These points belong in a </a:t>
            </a:r>
            <a:r>
              <a:rPr lang="en-US" b="1" dirty="0"/>
              <a:t>dense region </a:t>
            </a:r>
            <a:r>
              <a:rPr lang="en-US" dirty="0"/>
              <a:t>and are at the </a:t>
            </a:r>
            <a:r>
              <a:rPr lang="en-US" b="1" dirty="0"/>
              <a:t>interior</a:t>
            </a:r>
            <a:r>
              <a:rPr lang="en-US" dirty="0"/>
              <a:t> of a cluster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b="1" dirty="0"/>
              <a:t>border point </a:t>
            </a:r>
            <a:r>
              <a:rPr lang="en-US" dirty="0"/>
              <a:t>has fewer than </a:t>
            </a:r>
            <a:r>
              <a:rPr lang="en-US" b="1" dirty="0" err="1"/>
              <a:t>MinPts</a:t>
            </a:r>
            <a:r>
              <a:rPr lang="en-US" dirty="0"/>
              <a:t> within </a:t>
            </a:r>
            <a:r>
              <a:rPr lang="en-US" b="1" dirty="0"/>
              <a:t>Eps</a:t>
            </a:r>
            <a:r>
              <a:rPr lang="en-US" dirty="0"/>
              <a:t>, but is in the neighborhood of a </a:t>
            </a:r>
            <a:r>
              <a:rPr lang="en-US" b="1" dirty="0"/>
              <a:t>core</a:t>
            </a:r>
            <a:r>
              <a:rPr lang="en-US" dirty="0"/>
              <a:t> point.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</a:t>
            </a:r>
            <a:r>
              <a:rPr lang="en-US" b="1" dirty="0"/>
              <a:t>noise point </a:t>
            </a:r>
            <a:r>
              <a:rPr lang="en-US" dirty="0"/>
              <a:t>is any point that is not a core point or a border point.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222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DBSCAN: Core, Border, and Noise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11"/>
          <a:stretch>
            <a:fillRect/>
          </a:stretch>
        </p:blipFill>
        <p:spPr bwMode="auto">
          <a:xfrm>
            <a:off x="2250730" y="1546977"/>
            <a:ext cx="6579164" cy="472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7178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DBSCAN: Core, Border and Noise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38</a:t>
            </a:fld>
            <a:endParaRPr lang="en-US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634810" y="5668873"/>
            <a:ext cx="251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Original Points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396153" y="5530849"/>
            <a:ext cx="2514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Point types: </a:t>
            </a:r>
            <a:r>
              <a:rPr lang="en-US" sz="1800" dirty="0">
                <a:solidFill>
                  <a:srgbClr val="92D050"/>
                </a:solidFill>
              </a:rPr>
              <a:t>core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003399"/>
                </a:solidFill>
              </a:rPr>
              <a:t>border</a:t>
            </a:r>
            <a:r>
              <a:rPr lang="en-US" sz="1800" dirty="0"/>
              <a:t> and </a:t>
            </a:r>
            <a:r>
              <a:rPr lang="en-US" sz="1800" dirty="0">
                <a:solidFill>
                  <a:srgbClr val="FF0000"/>
                </a:solidFill>
              </a:rPr>
              <a:t>noise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2" y="1692273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689829" y="6172199"/>
            <a:ext cx="3276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 err="1"/>
              <a:t>Eps</a:t>
            </a:r>
            <a:r>
              <a:rPr lang="en-US" sz="1800" dirty="0"/>
              <a:t> = 10, </a:t>
            </a:r>
            <a:r>
              <a:rPr lang="en-US" sz="1800" dirty="0" err="1"/>
              <a:t>MinPts</a:t>
            </a:r>
            <a:r>
              <a:rPr lang="en-US" sz="1800" dirty="0"/>
              <a:t> = 4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91" y="1721431"/>
            <a:ext cx="4872038" cy="365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9272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Density-Connected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/>
        </p:nvSpPr>
        <p:spPr>
          <a:xfrm>
            <a:off x="1021017" y="1828800"/>
            <a:ext cx="5638800" cy="5029200"/>
          </a:xfrm>
          <a:prstGeom prst="rect">
            <a:avLst/>
          </a:prstGeom>
          <a:noFill/>
          <a:ln/>
        </p:spPr>
        <p:txBody>
          <a:bodyPr vert="horz" lIns="92075" tIns="46038" rIns="92075" bIns="46038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85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Density edge</a:t>
            </a:r>
          </a:p>
          <a:p>
            <a:pPr lvl="1">
              <a:spcBef>
                <a:spcPct val="50000"/>
              </a:spcBef>
            </a:pPr>
            <a:r>
              <a:rPr lang="en-US" altLang="zh-CN" dirty="0">
                <a:ea typeface="宋体" pitchFamily="2" charset="-122"/>
              </a:rPr>
              <a:t>We place an edge between two core points q and p if they are within distance </a:t>
            </a:r>
            <a:r>
              <a:rPr lang="en-US" altLang="zh-CN" dirty="0" err="1">
                <a:ea typeface="宋体" pitchFamily="2" charset="-122"/>
              </a:rPr>
              <a:t>Eps</a:t>
            </a:r>
            <a:r>
              <a:rPr lang="en-US" altLang="zh-CN" dirty="0">
                <a:ea typeface="宋体" pitchFamily="2" charset="-122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Density-connected</a:t>
            </a:r>
          </a:p>
          <a:p>
            <a:pPr lvl="1"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A point p is density-connected to a point q if there is a path of edges from p to q</a:t>
            </a: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8562543" y="2851117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8899093" y="2962242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8899093" y="2627279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8451418" y="3297204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675256" y="3074954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675256" y="3297204"/>
            <a:ext cx="98425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9010218" y="3409917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9010218" y="2403442"/>
            <a:ext cx="98425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9680143" y="3074954"/>
            <a:ext cx="100013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9457893" y="2627279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8899093" y="3186079"/>
            <a:ext cx="98425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9121343" y="2962242"/>
            <a:ext cx="100013" cy="100012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9345181" y="3297204"/>
            <a:ext cx="100012" cy="100013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9903981" y="3409917"/>
            <a:ext cx="100012" cy="98425"/>
          </a:xfrm>
          <a:prstGeom prst="ellipse">
            <a:avLst/>
          </a:prstGeom>
          <a:solidFill>
            <a:srgbClr val="CC3300"/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8629218" y="2830479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7913256" y="2703479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9511868" y="2443129"/>
            <a:ext cx="38100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8140268" y="3128929"/>
            <a:ext cx="38100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q</a:t>
            </a: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8857818" y="2144679"/>
            <a:ext cx="1104900" cy="11049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8902268" y="2900329"/>
            <a:ext cx="609600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2075" tIns="46038" rIns="92075" bIns="46038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eaLnBrk="0" hangingPunct="0">
              <a:spcBef>
                <a:spcPct val="50000"/>
              </a:spcBef>
            </a:pPr>
            <a:r>
              <a:rPr lang="en-US" altLang="zh-CN" b="1" i="1">
                <a:latin typeface="Times New Roman" pitchFamily="18" charset="0"/>
                <a:ea typeface="宋体" pitchFamily="2" charset="-122"/>
              </a:rPr>
              <a:t>p</a:t>
            </a:r>
            <a:r>
              <a:rPr lang="en-US" altLang="zh-CN" b="1" i="1" baseline="-25000">
                <a:latin typeface="Times New Roman" pitchFamily="18" charset="0"/>
                <a:ea typeface="宋体" pitchFamily="2" charset="-122"/>
              </a:rPr>
              <a:t>1</a:t>
            </a:r>
          </a:p>
        </p:txBody>
      </p:sp>
      <p:sp>
        <p:nvSpPr>
          <p:cNvPr id="26" name="Line 1048"/>
          <p:cNvSpPr>
            <a:spLocks noChangeShapeType="1"/>
          </p:cNvSpPr>
          <p:nvPr/>
        </p:nvSpPr>
        <p:spPr bwMode="auto">
          <a:xfrm flipH="1">
            <a:off x="8978468" y="2747929"/>
            <a:ext cx="45720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27" name="Group 26"/>
          <p:cNvGrpSpPr>
            <a:grpSpLocks/>
          </p:cNvGrpSpPr>
          <p:nvPr/>
        </p:nvGrpSpPr>
        <p:grpSpPr bwMode="auto">
          <a:xfrm>
            <a:off x="7598020" y="4687609"/>
            <a:ext cx="2863869" cy="1638303"/>
            <a:chOff x="3428" y="2740"/>
            <a:chExt cx="1804" cy="1032"/>
          </a:xfrm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3914" y="3089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4126" y="3159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4126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3844" y="3370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3985" y="3230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4129" y="3514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4196" y="3297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4196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4618" y="3230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4478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3694" y="3252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4266" y="3159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4407" y="3370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4759" y="3441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504" y="283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en-US" altLang="zh-CN" b="1" i="1">
                  <a:latin typeface="Times New Roman" pitchFamily="18" charset="0"/>
                  <a:ea typeface="宋体" pitchFamily="2" charset="-122"/>
                </a:rPr>
                <a:t>p</a:t>
              </a:r>
            </a:p>
          </p:txBody>
        </p:sp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4992" y="283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en-US" altLang="zh-CN" b="1" i="1">
                  <a:latin typeface="Times New Roman" pitchFamily="18" charset="0"/>
                  <a:ea typeface="宋体" pitchFamily="2" charset="-122"/>
                </a:rPr>
                <a:t>q</a:t>
              </a:r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4858" y="318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4506" y="3207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4647" y="3322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4954" y="294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4602" y="2871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4791" y="3034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352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3860" y="3076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424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4484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Line 1076"/>
            <p:cNvSpPr>
              <a:spLocks noChangeShapeType="1"/>
            </p:cNvSpPr>
            <p:nvPr/>
          </p:nvSpPr>
          <p:spPr bwMode="auto">
            <a:xfrm flipV="1">
              <a:off x="3888" y="3312"/>
              <a:ext cx="28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6" name="Line 1077"/>
            <p:cNvSpPr>
              <a:spLocks noChangeShapeType="1"/>
            </p:cNvSpPr>
            <p:nvPr/>
          </p:nvSpPr>
          <p:spPr bwMode="auto">
            <a:xfrm flipH="1">
              <a:off x="4272" y="3264"/>
              <a:ext cx="240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7" name="Oval 56"/>
            <p:cNvSpPr>
              <a:spLocks noChangeArrowheads="1"/>
            </p:cNvSpPr>
            <p:nvPr/>
          </p:nvSpPr>
          <p:spPr bwMode="auto">
            <a:xfrm>
              <a:off x="3818" y="2993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3694" y="3044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9" name="Oval 58"/>
            <p:cNvSpPr>
              <a:spLocks noChangeArrowheads="1"/>
            </p:cNvSpPr>
            <p:nvPr/>
          </p:nvSpPr>
          <p:spPr bwMode="auto">
            <a:xfrm>
              <a:off x="3860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0" name="Oval 59"/>
            <p:cNvSpPr>
              <a:spLocks noChangeArrowheads="1"/>
            </p:cNvSpPr>
            <p:nvPr/>
          </p:nvSpPr>
          <p:spPr bwMode="auto">
            <a:xfrm>
              <a:off x="3428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1" name="Line 1082"/>
            <p:cNvSpPr>
              <a:spLocks noChangeShapeType="1"/>
            </p:cNvSpPr>
            <p:nvPr/>
          </p:nvSpPr>
          <p:spPr bwMode="auto">
            <a:xfrm>
              <a:off x="3744" y="3072"/>
              <a:ext cx="9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2" name="Line 1083"/>
            <p:cNvSpPr>
              <a:spLocks noChangeShapeType="1"/>
            </p:cNvSpPr>
            <p:nvPr/>
          </p:nvSpPr>
          <p:spPr bwMode="auto">
            <a:xfrm flipH="1">
              <a:off x="456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4176" y="331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eaLnBrk="0" hangingPunct="0">
                <a:spcBef>
                  <a:spcPct val="50000"/>
                </a:spcBef>
              </a:pPr>
              <a:r>
                <a:rPr lang="en-US" altLang="zh-CN" b="1" i="1">
                  <a:latin typeface="Times New Roman" pitchFamily="18" charset="0"/>
                  <a:ea typeface="宋体" pitchFamily="2" charset="-122"/>
                </a:rPr>
                <a:t>o</a:t>
              </a:r>
            </a:p>
          </p:txBody>
        </p:sp>
      </p:grpSp>
      <p:sp>
        <p:nvSpPr>
          <p:cNvPr id="28" name="Line 1085"/>
          <p:cNvSpPr>
            <a:spLocks noChangeShapeType="1"/>
          </p:cNvSpPr>
          <p:nvPr/>
        </p:nvSpPr>
        <p:spPr bwMode="auto">
          <a:xfrm flipV="1">
            <a:off x="8476818" y="3059079"/>
            <a:ext cx="4572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88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Clustering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cluster analysis?</a:t>
            </a:r>
          </a:p>
          <a:p>
            <a:r>
              <a:rPr lang="en-US" dirty="0"/>
              <a:t>Different from classification (supervised learning) in that the labels for each instance are derived only from </a:t>
            </a:r>
            <a:r>
              <a:rPr lang="en-US"/>
              <a:t>the data (inductive)</a:t>
            </a:r>
            <a:endParaRPr lang="en-US" dirty="0"/>
          </a:p>
          <a:p>
            <a:r>
              <a:rPr lang="en-US" dirty="0"/>
              <a:t>For that reason, cluster analysis is referred to as </a:t>
            </a:r>
            <a:r>
              <a:rPr lang="en-US" i="1" dirty="0"/>
              <a:t>unsupervised classification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54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DBSCAN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Label points as </a:t>
            </a:r>
            <a:r>
              <a:rPr lang="en-US" u="sng" dirty="0"/>
              <a:t>core</a:t>
            </a:r>
            <a:r>
              <a:rPr lang="en-US" dirty="0"/>
              <a:t>, </a:t>
            </a:r>
            <a:r>
              <a:rPr lang="en-US" u="sng" dirty="0"/>
              <a:t>border</a:t>
            </a:r>
            <a:r>
              <a:rPr lang="en-US" dirty="0"/>
              <a:t> and </a:t>
            </a:r>
            <a:r>
              <a:rPr lang="en-US" u="sng" dirty="0"/>
              <a:t>noise</a:t>
            </a:r>
          </a:p>
          <a:p>
            <a:r>
              <a:rPr lang="en-US" dirty="0"/>
              <a:t>Eliminate </a:t>
            </a:r>
            <a:r>
              <a:rPr lang="en-US" u="sng" dirty="0"/>
              <a:t>noise</a:t>
            </a:r>
            <a:r>
              <a:rPr lang="en-US" dirty="0"/>
              <a:t> points</a:t>
            </a:r>
          </a:p>
          <a:p>
            <a:r>
              <a:rPr lang="en-US" dirty="0"/>
              <a:t>For every </a:t>
            </a:r>
            <a:r>
              <a:rPr lang="en-US" u="sng" dirty="0"/>
              <a:t>core</a:t>
            </a:r>
            <a:r>
              <a:rPr lang="en-US" dirty="0"/>
              <a:t> point p that has not been assigned to a cluster</a:t>
            </a:r>
          </a:p>
          <a:p>
            <a:pPr lvl="1"/>
            <a:r>
              <a:rPr lang="en-US" dirty="0"/>
              <a:t>Create a new cluster with the point p and all the points that are </a:t>
            </a:r>
            <a:r>
              <a:rPr lang="en-US" b="1" u="sng" dirty="0"/>
              <a:t>density-connected</a:t>
            </a:r>
            <a:r>
              <a:rPr lang="en-US" dirty="0"/>
              <a:t> to p.</a:t>
            </a:r>
          </a:p>
          <a:p>
            <a:r>
              <a:rPr lang="en-US" dirty="0"/>
              <a:t>Assign </a:t>
            </a:r>
            <a:r>
              <a:rPr lang="en-US" u="sng" dirty="0"/>
              <a:t>border</a:t>
            </a:r>
            <a:r>
              <a:rPr lang="en-US" dirty="0"/>
              <a:t> points to the cluster of  the closest core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33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DBSCAN: Determining </a:t>
            </a:r>
            <a:r>
              <a:rPr lang="en-US" b="1" u="sng" dirty="0" err="1">
                <a:solidFill>
                  <a:schemeClr val="accent5">
                    <a:lumMod val="50000"/>
                  </a:schemeClr>
                </a:solidFill>
              </a:rPr>
              <a:t>MinPts</a:t>
            </a:r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 and 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MinPts</a:t>
            </a:r>
            <a:endParaRPr lang="en-US" dirty="0"/>
          </a:p>
          <a:p>
            <a:r>
              <a:rPr lang="en-US" dirty="0"/>
              <a:t>For two-dimensional data: use default value of </a:t>
            </a:r>
            <a:r>
              <a:rPr lang="en-US" dirty="0" err="1"/>
              <a:t>minPts</a:t>
            </a:r>
            <a:r>
              <a:rPr lang="en-US" dirty="0"/>
              <a:t>=4</a:t>
            </a:r>
          </a:p>
          <a:p>
            <a:r>
              <a:rPr lang="en-US" dirty="0"/>
              <a:t>For more than 2 dimensions: </a:t>
            </a:r>
            <a:r>
              <a:rPr lang="en-US" dirty="0" err="1"/>
              <a:t>minPts</a:t>
            </a:r>
            <a:r>
              <a:rPr lang="en-US" dirty="0"/>
              <a:t>=2*dim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Eps</a:t>
            </a:r>
          </a:p>
          <a:p>
            <a:pPr fontAlgn="base"/>
            <a:r>
              <a:rPr lang="en-US" dirty="0"/>
              <a:t>Plot the k-distances with k=</a:t>
            </a:r>
            <a:r>
              <a:rPr lang="en-US" dirty="0" err="1"/>
              <a:t>minPts</a:t>
            </a:r>
            <a:r>
              <a:rPr lang="en-US" dirty="0"/>
              <a:t> (Ester et al., 1996)</a:t>
            </a:r>
          </a:p>
          <a:p>
            <a:pPr fontAlgn="base"/>
            <a:r>
              <a:rPr lang="en-US" dirty="0"/>
              <a:t>Find the 'elbow' in the graph--&gt; The k-distance value is your Epsilon value.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64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Hard clustering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Partitional</a:t>
            </a:r>
            <a:r>
              <a:rPr lang="en-US" dirty="0"/>
              <a:t> clustering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858000" y="3006726"/>
            <a:ext cx="3982295" cy="3491146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11229" t="9473" r="10383" b="8014"/>
          <a:stretch/>
        </p:blipFill>
        <p:spPr>
          <a:xfrm>
            <a:off x="935481" y="3006726"/>
            <a:ext cx="4380775" cy="3085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5" name="Group 24"/>
          <p:cNvGrpSpPr/>
          <p:nvPr/>
        </p:nvGrpSpPr>
        <p:grpSpPr>
          <a:xfrm>
            <a:off x="935665" y="3006726"/>
            <a:ext cx="4380591" cy="3106995"/>
            <a:chOff x="935665" y="3006726"/>
            <a:chExt cx="4380591" cy="3106995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935665" y="4316819"/>
              <a:ext cx="2371061" cy="17969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306726" y="4316819"/>
              <a:ext cx="2009530" cy="177563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3306726" y="3006726"/>
              <a:ext cx="0" cy="13100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08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4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K-means clustering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34740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Prototype based (centroids)</a:t>
            </a:r>
          </a:p>
          <a:p>
            <a:r>
              <a:rPr lang="en-US" dirty="0" err="1"/>
              <a:t>Partitional</a:t>
            </a:r>
            <a:r>
              <a:rPr lang="en-US" dirty="0"/>
              <a:t> clustering</a:t>
            </a:r>
          </a:p>
          <a:p>
            <a:r>
              <a:rPr lang="en-US" dirty="0"/>
              <a:t>User-specified number of clusters (K)</a:t>
            </a:r>
          </a:p>
          <a:p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7060019" y="2368772"/>
            <a:ext cx="4380775" cy="3106995"/>
            <a:chOff x="6560289" y="2889768"/>
            <a:chExt cx="4380775" cy="3106995"/>
          </a:xfrm>
        </p:grpSpPr>
        <p:pic>
          <p:nvPicPr>
            <p:cNvPr id="28" name="Content Placeholder 3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l="11229" t="9473" r="10383" b="8014"/>
            <a:stretch/>
          </p:blipFill>
          <p:spPr>
            <a:xfrm>
              <a:off x="6560289" y="2889768"/>
              <a:ext cx="4380775" cy="308573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grpSp>
          <p:nvGrpSpPr>
            <p:cNvPr id="29" name="Group 28"/>
            <p:cNvGrpSpPr/>
            <p:nvPr/>
          </p:nvGrpSpPr>
          <p:grpSpPr>
            <a:xfrm>
              <a:off x="6560289" y="2889768"/>
              <a:ext cx="4380591" cy="3106995"/>
              <a:chOff x="935665" y="3006726"/>
              <a:chExt cx="4380591" cy="3106995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V="1">
                <a:off x="935665" y="4316819"/>
                <a:ext cx="2371061" cy="179690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3306726" y="4316819"/>
                <a:ext cx="2009530" cy="17756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3306726" y="3006726"/>
                <a:ext cx="0" cy="131009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613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Choosing the initial centroids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Completely random</a:t>
            </a:r>
          </a:p>
          <a:p>
            <a:pPr lvl="1"/>
            <a:r>
              <a:rPr lang="en-US" dirty="0"/>
              <a:t>How do you think that will work?</a:t>
            </a:r>
          </a:p>
          <a:p>
            <a:pPr lvl="1"/>
            <a:r>
              <a:rPr lang="en-US" dirty="0"/>
              <a:t>Clusters vary from one run to another</a:t>
            </a:r>
          </a:p>
          <a:p>
            <a:pPr lvl="1"/>
            <a:r>
              <a:rPr lang="en-US" dirty="0"/>
              <a:t>Multiple runs</a:t>
            </a:r>
          </a:p>
          <a:p>
            <a:pPr lvl="1"/>
            <a:r>
              <a:rPr lang="en-US" dirty="0"/>
              <a:t>Using hierarchical clustering on a subset, taking the centroid of the K clusters</a:t>
            </a:r>
          </a:p>
          <a:p>
            <a:pPr lvl="1"/>
            <a:r>
              <a:rPr lang="en-US" dirty="0"/>
              <a:t>Select a high number of K and then select among these initial centroids</a:t>
            </a:r>
          </a:p>
          <a:p>
            <a:pPr lvl="1"/>
            <a:endParaRPr lang="en-US" dirty="0"/>
          </a:p>
          <a:p>
            <a:r>
              <a:rPr lang="en-US" dirty="0"/>
              <a:t>If there are K real clusters then the probability that you select one centroid from each cluster is small</a:t>
            </a:r>
          </a:p>
          <a:p>
            <a:r>
              <a:rPr lang="en-US" dirty="0"/>
              <a:t>Sometimes the initial clusters will adjust themselves the right way - sometimes they don't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t="5346"/>
          <a:stretch/>
        </p:blipFill>
        <p:spPr>
          <a:xfrm>
            <a:off x="8048625" y="531628"/>
            <a:ext cx="4143375" cy="29481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t="6476"/>
          <a:stretch/>
        </p:blipFill>
        <p:spPr>
          <a:xfrm>
            <a:off x="8048625" y="3848986"/>
            <a:ext cx="4143375" cy="29129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9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solidFill>
                  <a:schemeClr val="accent5">
                    <a:lumMod val="50000"/>
                  </a:schemeClr>
                </a:solidFill>
              </a:rPr>
              <a:t>Importance of choosing the initial centroids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5711"/>
          <a:stretch/>
        </p:blipFill>
        <p:spPr>
          <a:xfrm>
            <a:off x="1945758" y="1546785"/>
            <a:ext cx="8569841" cy="54175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7FD05-A6E2-47A7-AAF4-975A5BB80DD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49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30949</TotalTime>
  <Words>1516</Words>
  <Application>Microsoft Office PowerPoint</Application>
  <PresentationFormat>Widescreen</PresentationFormat>
  <Paragraphs>332</Paragraphs>
  <Slides>41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Cambria Math</vt:lpstr>
      <vt:lpstr>Lucida Sans Unicode</vt:lpstr>
      <vt:lpstr>Times New Roman</vt:lpstr>
      <vt:lpstr>Office Theme</vt:lpstr>
      <vt:lpstr>Cluster analysis Machine Learning</vt:lpstr>
      <vt:lpstr>Clustering - Overview</vt:lpstr>
      <vt:lpstr>Clustering - Overview</vt:lpstr>
      <vt:lpstr>Clustering - Overview</vt:lpstr>
      <vt:lpstr>Hard clustering</vt:lpstr>
      <vt:lpstr>K-means Clustering</vt:lpstr>
      <vt:lpstr>K-means clustering</vt:lpstr>
      <vt:lpstr>Choosing the initial centroids</vt:lpstr>
      <vt:lpstr>Importance of choosing the initial centroids</vt:lpstr>
      <vt:lpstr>Importance of choosing the initial centroids</vt:lpstr>
      <vt:lpstr>Initialization methods</vt:lpstr>
      <vt:lpstr>Initialization methods</vt:lpstr>
      <vt:lpstr>Initialization methods</vt:lpstr>
      <vt:lpstr>Choosing centroids with K-means++</vt:lpstr>
      <vt:lpstr>Assigning points to the closest cluster</vt:lpstr>
      <vt:lpstr>How do you choose a distance measure?</vt:lpstr>
      <vt:lpstr>Determining the number of clusters</vt:lpstr>
      <vt:lpstr>The K-means algorithm</vt:lpstr>
      <vt:lpstr>Drawbacks of K-means</vt:lpstr>
      <vt:lpstr>Hierarchical clustering</vt:lpstr>
      <vt:lpstr>Hierarchical clustering</vt:lpstr>
      <vt:lpstr>Agglomerative hierarchical clustering</vt:lpstr>
      <vt:lpstr>The proximity between clusters</vt:lpstr>
      <vt:lpstr>The proximity between clusters</vt:lpstr>
      <vt:lpstr>Cluster distances</vt:lpstr>
      <vt:lpstr>Examples</vt:lpstr>
      <vt:lpstr>Single link method (MIN)</vt:lpstr>
      <vt:lpstr>Complete link method (MAX)</vt:lpstr>
      <vt:lpstr>Group average</vt:lpstr>
      <vt:lpstr>Ward’s method</vt:lpstr>
      <vt:lpstr>Cluster distances</vt:lpstr>
      <vt:lpstr>Determining the number of clusters</vt:lpstr>
      <vt:lpstr>The agglomerative clustering algorithms</vt:lpstr>
      <vt:lpstr>DBSCAN</vt:lpstr>
      <vt:lpstr>DBSCAN: Density-Based Clustering</vt:lpstr>
      <vt:lpstr>DBSCAN</vt:lpstr>
      <vt:lpstr>DBSCAN: Core, Border, and Noise Points</vt:lpstr>
      <vt:lpstr>DBSCAN: Core, Border and Noise Points</vt:lpstr>
      <vt:lpstr>Density-Connected points</vt:lpstr>
      <vt:lpstr>DBSCAN Algorithm</vt:lpstr>
      <vt:lpstr>DBSCAN: Determining MinPts and Eps</vt:lpstr>
    </vt:vector>
  </TitlesOfParts>
  <Company>VIA University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 analysis Machine Learning</dc:title>
  <dc:creator>Line Lindhardt Egsgaard (LILE) | VIA</dc:creator>
  <cp:lastModifiedBy>Richard Brooks (RIB) | VIA</cp:lastModifiedBy>
  <cp:revision>220</cp:revision>
  <dcterms:created xsi:type="dcterms:W3CDTF">2018-02-16T09:15:00Z</dcterms:created>
  <dcterms:modified xsi:type="dcterms:W3CDTF">2023-09-25T07:52:46Z</dcterms:modified>
</cp:coreProperties>
</file>